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11091153" r:id="rId2"/>
    <p:sldId id="11091184" r:id="rId3"/>
    <p:sldId id="11089394" r:id="rId4"/>
    <p:sldId id="11091177" r:id="rId5"/>
    <p:sldId id="11091160" r:id="rId6"/>
    <p:sldId id="11091168" r:id="rId7"/>
    <p:sldId id="11091182" r:id="rId8"/>
    <p:sldId id="349" r:id="rId9"/>
    <p:sldId id="11091170" r:id="rId10"/>
    <p:sldId id="11091171" r:id="rId11"/>
    <p:sldId id="11091173" r:id="rId12"/>
    <p:sldId id="11091174" r:id="rId13"/>
    <p:sldId id="11091183" r:id="rId14"/>
    <p:sldId id="11091175" r:id="rId15"/>
    <p:sldId id="11091176" r:id="rId16"/>
    <p:sldId id="11091181" r:id="rId17"/>
    <p:sldId id="11091161" r:id="rId18"/>
    <p:sldId id="11091162" r:id="rId19"/>
    <p:sldId id="11091164" r:id="rId20"/>
    <p:sldId id="11089398" r:id="rId21"/>
    <p:sldId id="11091166" r:id="rId22"/>
    <p:sldId id="11091159" r:id="rId23"/>
  </p:sldIdLst>
  <p:sldSz cx="9144000" cy="5143500" type="screen16x9"/>
  <p:notesSz cx="6858000" cy="9144000"/>
  <p:custDataLst>
    <p:tags r:id="rId2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1A5FF"/>
    <a:srgbClr val="7CBEFF"/>
    <a:srgbClr val="00368E"/>
    <a:srgbClr val="0B163C"/>
    <a:srgbClr val="111F4B"/>
    <a:srgbClr val="1BE3FD"/>
    <a:srgbClr val="118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5" autoAdjust="0"/>
    <p:restoredTop sz="94660"/>
  </p:normalViewPr>
  <p:slideViewPr>
    <p:cSldViewPr snapToGrid="0">
      <p:cViewPr varScale="1">
        <p:scale>
          <a:sx n="78" d="100"/>
          <a:sy n="78" d="100"/>
        </p:scale>
        <p:origin x="930"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42E98-C7F8-48A6-8D81-232A4C3CB3F5}"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A2D1E-47C0-468E-BE3A-C14322B7840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容页_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vl2pPr>
              <a:defRPr>
                <a:latin typeface="字魂59号-创粗黑" panose="00000500000000000000" charset="-122"/>
                <a:ea typeface="字魂59号-创粗黑" panose="00000500000000000000" charset="-122"/>
                <a:cs typeface="字魂59号-创粗黑" panose="00000500000000000000" charset="-122"/>
              </a:defRPr>
            </a:lvl2pPr>
            <a:lvl3pPr>
              <a:defRPr>
                <a:latin typeface="字魂59号-创粗黑" panose="00000500000000000000" charset="-122"/>
                <a:ea typeface="字魂59号-创粗黑" panose="00000500000000000000" charset="-122"/>
                <a:cs typeface="字魂59号-创粗黑" panose="00000500000000000000" charset="-122"/>
              </a:defRPr>
            </a:lvl3pPr>
            <a:lvl4pPr>
              <a:defRPr>
                <a:latin typeface="字魂59号-创粗黑" panose="00000500000000000000" charset="-122"/>
                <a:ea typeface="字魂59号-创粗黑" panose="00000500000000000000" charset="-122"/>
                <a:cs typeface="字魂59号-创粗黑" panose="00000500000000000000" charset="-122"/>
              </a:defRPr>
            </a:lvl4pPr>
            <a:lvl5pPr>
              <a:defRPr>
                <a:latin typeface="字魂59号-创粗黑" panose="00000500000000000000" charset="-122"/>
                <a:ea typeface="字魂59号-创粗黑" panose="00000500000000000000" charset="-122"/>
                <a:cs typeface="字魂59号-创粗黑" panose="00000500000000000000" charset="-122"/>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459000" y="4735800"/>
            <a:ext cx="2025000" cy="237600"/>
          </a:xfrm>
        </p:spPr>
        <p:txBody>
          <a:bodyPr/>
          <a:lstStyle>
            <a:lvl1pPr>
              <a:defRPr>
                <a:cs typeface="字魂59号-创粗黑" panose="00000500000000000000" charset="-122"/>
              </a:defRPr>
            </a:lvl1pPr>
          </a:lstStyle>
          <a:p>
            <a:fld id="{760FBDFE-C587-4B4C-A407-44438C67B59E}" type="datetimeFigureOut">
              <a:rPr lang="zh-CN" altLang="en-US" smtClean="0"/>
              <a:t>2026/8/27</a:t>
            </a:fld>
            <a:endParaRPr lang="zh-CN" altLang="en-US"/>
          </a:p>
        </p:txBody>
      </p:sp>
      <p:sp>
        <p:nvSpPr>
          <p:cNvPr id="5" name="页脚占位符 4"/>
          <p:cNvSpPr>
            <a:spLocks noGrp="1"/>
          </p:cNvSpPr>
          <p:nvPr>
            <p:ph type="ftr" sz="quarter" idx="11"/>
            <p:custDataLst>
              <p:tags r:id="rId4"/>
            </p:custDataLst>
          </p:nvPr>
        </p:nvSpPr>
        <p:spPr>
          <a:xfrm>
            <a:off x="3087000" y="4735800"/>
            <a:ext cx="2970000" cy="237600"/>
          </a:xfrm>
        </p:spPr>
        <p:txBody>
          <a:bodyPr/>
          <a:lstStyle>
            <a:lvl1pPr>
              <a:defRPr>
                <a:cs typeface="字魂59号-创粗黑" panose="00000500000000000000" charset="-122"/>
              </a:defRPr>
            </a:lvl1pPr>
          </a:lstStyle>
          <a:p>
            <a:endParaRPr lang="zh-CN" altLang="en-US"/>
          </a:p>
        </p:txBody>
      </p:sp>
      <p:sp>
        <p:nvSpPr>
          <p:cNvPr id="6" name="灯片编号占位符 5"/>
          <p:cNvSpPr>
            <a:spLocks noGrp="1"/>
          </p:cNvSpPr>
          <p:nvPr>
            <p:ph type="sldNum" sz="quarter" idx="12"/>
            <p:custDataLst>
              <p:tags r:id="rId5"/>
            </p:custDataLst>
          </p:nvPr>
        </p:nvSpPr>
        <p:spPr>
          <a:xfrm>
            <a:off x="6658200" y="4735800"/>
            <a:ext cx="2025000" cy="237600"/>
          </a:xfrm>
        </p:spPr>
        <p:txBody>
          <a:bodyPr/>
          <a:lstStyle>
            <a:lvl1pPr>
              <a:defRPr>
                <a:cs typeface="字魂59号-创粗黑" panose="00000500000000000000" charset="-122"/>
              </a:defRPr>
            </a:lvl1pPr>
          </a:lstStyle>
          <a:p>
            <a:fld id="{49AE70B2-8BF9-45C0-BB95-33D1B9D3A854}" type="slidenum">
              <a:rPr lang="zh-CN" altLang="en-US" smtClean="0"/>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522891" y="5668002"/>
            <a:ext cx="2306871" cy="270673"/>
          </a:xfrm>
        </p:spPr>
        <p:txBody>
          <a:bodyPr/>
          <a:lstStyle/>
          <a:p>
            <a:fld id="{760FBDFE-C587-4B4C-A407-44438C67B59E}" type="datetimeFigureOut">
              <a:rPr lang="zh-CN" altLang="en-US" smtClean="0"/>
              <a:t>2026/8/27</a:t>
            </a:fld>
            <a:endParaRPr lang="zh-CN" altLang="en-US"/>
          </a:p>
        </p:txBody>
      </p:sp>
      <p:sp>
        <p:nvSpPr>
          <p:cNvPr id="3" name="页脚占位符 2"/>
          <p:cNvSpPr>
            <a:spLocks noGrp="1"/>
          </p:cNvSpPr>
          <p:nvPr>
            <p:ph type="ftr" sz="quarter" idx="11"/>
            <p:custDataLst>
              <p:tags r:id="rId2"/>
            </p:custDataLst>
          </p:nvPr>
        </p:nvSpPr>
        <p:spPr>
          <a:xfrm>
            <a:off x="3516696" y="5668002"/>
            <a:ext cx="3383410" cy="270673"/>
          </a:xfrm>
        </p:spPr>
        <p:txBody>
          <a:bodyPr/>
          <a:lstStyle/>
          <a:p>
            <a:endParaRPr lang="zh-CN" altLang="en-US"/>
          </a:p>
        </p:txBody>
      </p:sp>
      <p:sp>
        <p:nvSpPr>
          <p:cNvPr id="4" name="灯片编号占位符 3"/>
          <p:cNvSpPr>
            <a:spLocks noGrp="1"/>
          </p:cNvSpPr>
          <p:nvPr>
            <p:ph type="sldNum" sz="quarter" idx="12"/>
            <p:custDataLst>
              <p:tags r:id="rId3"/>
            </p:custDataLst>
          </p:nvPr>
        </p:nvSpPr>
        <p:spPr>
          <a:xfrm>
            <a:off x="7584991" y="5668002"/>
            <a:ext cx="2306871" cy="270673"/>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8268516" y="4667614"/>
            <a:ext cx="525672" cy="132479"/>
            <a:chOff x="8604504" y="1386114"/>
            <a:chExt cx="700896" cy="176639"/>
          </a:xfrm>
        </p:grpSpPr>
        <p:sp>
          <p:nvSpPr>
            <p:cNvPr id="8" name="椭圆 7"/>
            <p:cNvSpPr/>
            <p:nvPr/>
          </p:nvSpPr>
          <p:spPr>
            <a:xfrm>
              <a:off x="8604504"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8866632" y="1386114"/>
              <a:ext cx="176639" cy="176639"/>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9128761"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slideLayout" Target="../slideLayouts/slideLayout1.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27.xml"/></Relationships>
</file>

<file path=ppt/slides/_rels/slide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3" Type="http://schemas.openxmlformats.org/officeDocument/2006/relationships/tags" Target="../tags/tag46.xml"/><Relationship Id="rId18" Type="http://schemas.openxmlformats.org/officeDocument/2006/relationships/tags" Target="../tags/tag51.xml"/><Relationship Id="rId26" Type="http://schemas.openxmlformats.org/officeDocument/2006/relationships/tags" Target="../tags/tag59.xml"/><Relationship Id="rId3" Type="http://schemas.openxmlformats.org/officeDocument/2006/relationships/tags" Target="../tags/tag36.xml"/><Relationship Id="rId21" Type="http://schemas.openxmlformats.org/officeDocument/2006/relationships/tags" Target="../tags/tag54.xml"/><Relationship Id="rId34" Type="http://schemas.openxmlformats.org/officeDocument/2006/relationships/image" Target="../media/image5.svg"/><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tags" Target="../tags/tag50.xml"/><Relationship Id="rId25" Type="http://schemas.openxmlformats.org/officeDocument/2006/relationships/tags" Target="../tags/tag58.xml"/><Relationship Id="rId33" Type="http://schemas.openxmlformats.org/officeDocument/2006/relationships/image" Target="../media/image4.svg"/><Relationship Id="rId2" Type="http://schemas.openxmlformats.org/officeDocument/2006/relationships/tags" Target="../tags/tag35.xml"/><Relationship Id="rId16" Type="http://schemas.openxmlformats.org/officeDocument/2006/relationships/tags" Target="../tags/tag49.xml"/><Relationship Id="rId20" Type="http://schemas.openxmlformats.org/officeDocument/2006/relationships/tags" Target="../tags/tag53.xml"/><Relationship Id="rId29" Type="http://schemas.openxmlformats.org/officeDocument/2006/relationships/tags" Target="../tags/tag62.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24" Type="http://schemas.openxmlformats.org/officeDocument/2006/relationships/tags" Target="../tags/tag57.xml"/><Relationship Id="rId32" Type="http://schemas.openxmlformats.org/officeDocument/2006/relationships/image" Target="../media/image3.svg"/><Relationship Id="rId5" Type="http://schemas.openxmlformats.org/officeDocument/2006/relationships/tags" Target="../tags/tag38.xml"/><Relationship Id="rId15" Type="http://schemas.openxmlformats.org/officeDocument/2006/relationships/tags" Target="../tags/tag48.xml"/><Relationship Id="rId23" Type="http://schemas.openxmlformats.org/officeDocument/2006/relationships/tags" Target="../tags/tag56.xml"/><Relationship Id="rId28" Type="http://schemas.openxmlformats.org/officeDocument/2006/relationships/tags" Target="../tags/tag61.xml"/><Relationship Id="rId36" Type="http://schemas.openxmlformats.org/officeDocument/2006/relationships/image" Target="../media/image7.svg"/><Relationship Id="rId10" Type="http://schemas.openxmlformats.org/officeDocument/2006/relationships/tags" Target="../tags/tag43.xml"/><Relationship Id="rId19" Type="http://schemas.openxmlformats.org/officeDocument/2006/relationships/tags" Target="../tags/tag52.xml"/><Relationship Id="rId31" Type="http://schemas.openxmlformats.org/officeDocument/2006/relationships/slideLayout" Target="../slideLayouts/slideLayout5.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tags" Target="../tags/tag47.xml"/><Relationship Id="rId22" Type="http://schemas.openxmlformats.org/officeDocument/2006/relationships/tags" Target="../tags/tag55.xml"/><Relationship Id="rId27" Type="http://schemas.openxmlformats.org/officeDocument/2006/relationships/tags" Target="../tags/tag60.xml"/><Relationship Id="rId30" Type="http://schemas.openxmlformats.org/officeDocument/2006/relationships/tags" Target="../tags/tag63.xml"/><Relationship Id="rId35" Type="http://schemas.openxmlformats.org/officeDocument/2006/relationships/image" Target="../media/image6.svg"/><Relationship Id="rId8" Type="http://schemas.openxmlformats.org/officeDocument/2006/relationships/tags" Target="../tags/tag4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4.xml"/></Relationships>
</file>

<file path=ppt/slides/_rels/slide10.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tags" Target="../tags/tag77.xml"/><Relationship Id="rId18" Type="http://schemas.openxmlformats.org/officeDocument/2006/relationships/image" Target="../media/image9.svg"/><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image" Target="../media/image8.svg"/><Relationship Id="rId2" Type="http://schemas.openxmlformats.org/officeDocument/2006/relationships/tags" Target="../tags/tag66.xml"/><Relationship Id="rId16" Type="http://schemas.openxmlformats.org/officeDocument/2006/relationships/slideLayout" Target="../slideLayouts/slideLayout5.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tags" Target="../tags/tag79.xml"/><Relationship Id="rId10" Type="http://schemas.openxmlformats.org/officeDocument/2006/relationships/tags" Target="../tags/tag74.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5.xml"/><Relationship Id="rId1" Type="http://schemas.openxmlformats.org/officeDocument/2006/relationships/tags" Target="../tags/tag8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81.xml"/></Relationships>
</file>

<file path=ppt/slides/_rels/slide13.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tags" Target="../tags/tag85.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bin"/><Relationship Id="rId1" Type="http://schemas.openxmlformats.org/officeDocument/2006/relationships/slideLayout" Target="../slideLayouts/slideLayout4.xml"/><Relationship Id="rId5" Type="http://schemas.openxmlformats.org/officeDocument/2006/relationships/image" Target="../media/image14.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8" Type="http://schemas.openxmlformats.org/officeDocument/2006/relationships/tags" Target="../tags/tag93.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slideLayout" Target="../slideLayouts/slideLayout5.xml"/><Relationship Id="rId4" Type="http://schemas.openxmlformats.org/officeDocument/2006/relationships/tags" Target="../tags/tag89.xml"/><Relationship Id="rId9" Type="http://schemas.openxmlformats.org/officeDocument/2006/relationships/tags" Target="../tags/tag94.xml"/></Relationships>
</file>

<file path=ppt/slides/_rels/slide17.xml.rels><?xml version="1.0" encoding="UTF-8" standalone="yes"?>
<Relationships xmlns="http://schemas.openxmlformats.org/package/2006/relationships"><Relationship Id="rId8" Type="http://schemas.openxmlformats.org/officeDocument/2006/relationships/tags" Target="../tags/tag102.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10" Type="http://schemas.openxmlformats.org/officeDocument/2006/relationships/slideLayout" Target="../slideLayouts/slideLayout5.xml"/><Relationship Id="rId4" Type="http://schemas.openxmlformats.org/officeDocument/2006/relationships/tags" Target="../tags/tag98.xml"/><Relationship Id="rId9" Type="http://schemas.openxmlformats.org/officeDocument/2006/relationships/tags" Target="../tags/tag10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31" name="文本框 30"/>
          <p:cNvSpPr txBox="1"/>
          <p:nvPr/>
        </p:nvSpPr>
        <p:spPr>
          <a:xfrm>
            <a:off x="1861780" y="1425665"/>
            <a:ext cx="8005691" cy="1753235"/>
          </a:xfrm>
          <a:prstGeom prst="rect">
            <a:avLst/>
          </a:prstGeom>
          <a:noFill/>
        </p:spPr>
        <p:txBody>
          <a:bodyPr wrap="square" rtlCol="0">
            <a:spAutoFit/>
          </a:bodyPr>
          <a:lstStyle/>
          <a:p>
            <a:pPr algn="ctr"/>
            <a:r>
              <a:rPr kumimoji="1" lang="zh-CN" sz="540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第</a:t>
            </a:r>
            <a:r>
              <a:rPr kumimoji="1" lang="en-US" altLang="zh-CN" sz="540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1</a:t>
            </a:r>
            <a:r>
              <a:rPr kumimoji="1" lang="zh-CN" altLang="en-US" sz="540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章</a:t>
            </a:r>
            <a:r>
              <a:rPr kumimoji="1" lang="en-US" altLang="zh-CN" sz="540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 </a:t>
            </a:r>
          </a:p>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软件项目管理概述</a:t>
            </a:r>
          </a:p>
        </p:txBody>
      </p:sp>
      <p:cxnSp>
        <p:nvCxnSpPr>
          <p:cNvPr id="53" name="直线连接符 19"/>
          <p:cNvCxnSpPr/>
          <p:nvPr/>
        </p:nvCxnSpPr>
        <p:spPr>
          <a:xfrm>
            <a:off x="3178634" y="3316034"/>
            <a:ext cx="522824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五边形 1"/>
          <p:cNvSpPr/>
          <p:nvPr/>
        </p:nvSpPr>
        <p:spPr>
          <a:xfrm>
            <a:off x="4382685" y="3481027"/>
            <a:ext cx="3684027" cy="496789"/>
          </a:xfrm>
          <a:prstGeom prst="homePlate">
            <a:avLst>
              <a:gd name="adj" fmla="val 27669"/>
            </a:avLst>
          </a:prstGeom>
          <a:gradFill>
            <a:gsLst>
              <a:gs pos="0">
                <a:srgbClr val="00368E"/>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文本框 2"/>
          <p:cNvSpPr txBox="1"/>
          <p:nvPr/>
        </p:nvSpPr>
        <p:spPr>
          <a:xfrm>
            <a:off x="4435421" y="3483378"/>
            <a:ext cx="3498149" cy="415498"/>
          </a:xfrm>
          <a:prstGeom prst="rect">
            <a:avLst/>
          </a:prstGeom>
          <a:noFill/>
        </p:spPr>
        <p:txBody>
          <a:bodyPr wrap="square" rtlCol="0">
            <a:spAutoFit/>
          </a:bodyPr>
          <a:lstStyle/>
          <a:p>
            <a:pPr algn="dist"/>
            <a:r>
              <a:rPr kumimoji="1" lang="zh-CN" altLang="en-US" sz="2100" dirty="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广东金融学院 </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bldLvl="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图形"/>
          <p:cNvSpPr txBox="1"/>
          <p:nvPr/>
        </p:nvSpPr>
        <p:spPr>
          <a:xfrm>
            <a:off x="818515" y="130810"/>
            <a:ext cx="559371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800" b="1"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目录</a:t>
            </a:r>
          </a:p>
        </p:txBody>
      </p:sp>
      <p:grpSp>
        <p:nvGrpSpPr>
          <p:cNvPr id="5" name="组合 4"/>
          <p:cNvGrpSpPr/>
          <p:nvPr/>
        </p:nvGrpSpPr>
        <p:grpSpPr>
          <a:xfrm>
            <a:off x="3810" y="165735"/>
            <a:ext cx="9147810" cy="429260"/>
            <a:chOff x="6" y="261"/>
            <a:chExt cx="14406" cy="676"/>
          </a:xfrm>
        </p:grpSpPr>
        <p:sp>
          <p:nvSpPr>
            <p:cNvPr id="7" name="平行四边形 6"/>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grpSp>
        <p:nvGrpSpPr>
          <p:cNvPr id="79" name="组合 78"/>
          <p:cNvGrpSpPr/>
          <p:nvPr/>
        </p:nvGrpSpPr>
        <p:grpSpPr>
          <a:xfrm>
            <a:off x="1656715" y="1590040"/>
            <a:ext cx="5324198" cy="1963476"/>
            <a:chOff x="2609" y="1028"/>
            <a:chExt cx="8557" cy="3230"/>
          </a:xfrm>
        </p:grpSpPr>
        <p:sp>
          <p:nvSpPr>
            <p:cNvPr id="58" name="椭圆 80"/>
            <p:cNvSpPr/>
            <p:nvPr>
              <p:custDataLst>
                <p:tags r:id="rId1"/>
              </p:custDataLst>
            </p:nvPr>
          </p:nvSpPr>
          <p:spPr bwMode="auto">
            <a:xfrm>
              <a:off x="2741" y="3552"/>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04</a:t>
              </a:r>
            </a:p>
          </p:txBody>
        </p:sp>
        <p:grpSp>
          <p:nvGrpSpPr>
            <p:cNvPr id="48" name="组合 47"/>
            <p:cNvGrpSpPr/>
            <p:nvPr/>
          </p:nvGrpSpPr>
          <p:grpSpPr>
            <a:xfrm>
              <a:off x="2609" y="1028"/>
              <a:ext cx="8557" cy="2524"/>
              <a:chOff x="3958948" y="697762"/>
              <a:chExt cx="6299502" cy="2478241"/>
            </a:xfrm>
          </p:grpSpPr>
          <p:grpSp>
            <p:nvGrpSpPr>
              <p:cNvPr id="49" name="组合 48"/>
              <p:cNvGrpSpPr/>
              <p:nvPr/>
            </p:nvGrpSpPr>
            <p:grpSpPr>
              <a:xfrm>
                <a:off x="3958948" y="697762"/>
                <a:ext cx="6299502" cy="2478241"/>
                <a:chOff x="7084498" y="644403"/>
                <a:chExt cx="6299502" cy="2478241"/>
              </a:xfrm>
            </p:grpSpPr>
            <p:sp>
              <p:nvSpPr>
                <p:cNvPr id="96" name="圆角矩形 95"/>
                <p:cNvSpPr/>
                <p:nvPr>
                  <p:custDataLst>
                    <p:tags r:id="rId3"/>
                  </p:custDataLst>
                </p:nvPr>
              </p:nvSpPr>
              <p:spPr>
                <a:xfrm>
                  <a:off x="7084498" y="1515676"/>
                  <a:ext cx="1035934" cy="60188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grpSp>
              <p:nvGrpSpPr>
                <p:cNvPr id="50" name="组合 49"/>
                <p:cNvGrpSpPr/>
                <p:nvPr/>
              </p:nvGrpSpPr>
              <p:grpSpPr>
                <a:xfrm>
                  <a:off x="7084498" y="644403"/>
                  <a:ext cx="6299502" cy="2478241"/>
                  <a:chOff x="6672837" y="1818426"/>
                  <a:chExt cx="6299502" cy="2478241"/>
                </a:xfrm>
              </p:grpSpPr>
              <p:sp>
                <p:nvSpPr>
                  <p:cNvPr id="51" name="圆角矩形 50"/>
                  <p:cNvSpPr/>
                  <p:nvPr>
                    <p:custDataLst>
                      <p:tags r:id="rId4"/>
                    </p:custDataLst>
                  </p:nvPr>
                </p:nvSpPr>
                <p:spPr>
                  <a:xfrm>
                    <a:off x="6685154" y="1902911"/>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nvGrpSpPr>
                  <p:cNvPr id="52" name="组合 51"/>
                  <p:cNvGrpSpPr/>
                  <p:nvPr/>
                </p:nvGrpSpPr>
                <p:grpSpPr>
                  <a:xfrm>
                    <a:off x="6672837" y="1818426"/>
                    <a:ext cx="6299502" cy="2478241"/>
                    <a:chOff x="4010628" y="1747781"/>
                    <a:chExt cx="6299502" cy="2478241"/>
                  </a:xfrm>
                </p:grpSpPr>
                <p:sp>
                  <p:nvSpPr>
                    <p:cNvPr id="106" name="圆角矩形 105"/>
                    <p:cNvSpPr/>
                    <p:nvPr>
                      <p:custDataLst>
                        <p:tags r:id="rId5"/>
                      </p:custDataLst>
                    </p:nvPr>
                  </p:nvSpPr>
                  <p:spPr>
                    <a:xfrm>
                      <a:off x="5156223" y="1875420"/>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07" name="圆角矩形 106"/>
                    <p:cNvSpPr/>
                    <p:nvPr>
                      <p:custDataLst>
                        <p:tags r:id="rId6"/>
                      </p:custDataLst>
                    </p:nvPr>
                  </p:nvSpPr>
                  <p:spPr>
                    <a:xfrm>
                      <a:off x="5156223" y="2697768"/>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12" name="圆角矩形 111"/>
                    <p:cNvSpPr/>
                    <p:nvPr>
                      <p:custDataLst>
                        <p:tags r:id="rId7"/>
                      </p:custDataLst>
                    </p:nvPr>
                  </p:nvSpPr>
                  <p:spPr>
                    <a:xfrm>
                      <a:off x="5156223" y="3520116"/>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16" name="椭圆 80"/>
                    <p:cNvSpPr/>
                    <p:nvPr>
                      <p:custDataLst>
                        <p:tags r:id="rId8"/>
                      </p:custDataLst>
                    </p:nvPr>
                  </p:nvSpPr>
                  <p:spPr bwMode="auto">
                    <a:xfrm>
                      <a:off x="4099982" y="180171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01</a:t>
                      </a:r>
                    </a:p>
                  </p:txBody>
                </p:sp>
                <p:sp>
                  <p:nvSpPr>
                    <p:cNvPr id="117" name="椭圆 80"/>
                    <p:cNvSpPr/>
                    <p:nvPr>
                      <p:custDataLst>
                        <p:tags r:id="rId9"/>
                      </p:custDataLst>
                    </p:nvPr>
                  </p:nvSpPr>
                  <p:spPr bwMode="auto">
                    <a:xfrm>
                      <a:off x="4099982" y="262512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02</a:t>
                      </a:r>
                    </a:p>
                  </p:txBody>
                </p:sp>
                <p:sp>
                  <p:nvSpPr>
                    <p:cNvPr id="121" name="矩形 39"/>
                    <p:cNvSpPr>
                      <a:spLocks noChangeArrowheads="1"/>
                    </p:cNvSpPr>
                    <p:nvPr>
                      <p:custDataLst>
                        <p:tags r:id="rId10"/>
                      </p:custDataLst>
                    </p:nvPr>
                  </p:nvSpPr>
                  <p:spPr bwMode="auto">
                    <a:xfrm>
                      <a:off x="5800144" y="1771912"/>
                      <a:ext cx="4509986"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项目与软件项目</a:t>
                      </a:r>
                    </a:p>
                  </p:txBody>
                </p:sp>
                <p:sp>
                  <p:nvSpPr>
                    <p:cNvPr id="122" name="矩形 39"/>
                    <p:cNvSpPr>
                      <a:spLocks noChangeArrowheads="1"/>
                    </p:cNvSpPr>
                    <p:nvPr>
                      <p:custDataLst>
                        <p:tags r:id="rId11"/>
                      </p:custDataLst>
                    </p:nvPr>
                  </p:nvSpPr>
                  <p:spPr bwMode="auto">
                    <a:xfrm>
                      <a:off x="5800225" y="2602472"/>
                      <a:ext cx="3459525"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软件项目管理</a:t>
                      </a:r>
                    </a:p>
                  </p:txBody>
                </p:sp>
                <p:sp>
                  <p:nvSpPr>
                    <p:cNvPr id="123" name="矩形 39"/>
                    <p:cNvSpPr>
                      <a:spLocks noChangeArrowheads="1"/>
                    </p:cNvSpPr>
                    <p:nvPr>
                      <p:custDataLst>
                        <p:tags r:id="rId12"/>
                      </p:custDataLst>
                    </p:nvPr>
                  </p:nvSpPr>
                  <p:spPr bwMode="auto">
                    <a:xfrm>
                      <a:off x="5800275" y="3422850"/>
                      <a:ext cx="4465103"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价值驱动的软件项目管理知识体系</a:t>
                      </a:r>
                    </a:p>
                  </p:txBody>
                </p:sp>
                <p:sp>
                  <p:nvSpPr>
                    <p:cNvPr id="101" name="圆角矩形 100"/>
                    <p:cNvSpPr/>
                    <p:nvPr>
                      <p:custDataLst>
                        <p:tags r:id="rId13"/>
                      </p:custDataLst>
                    </p:nvPr>
                  </p:nvSpPr>
                  <p:spPr>
                    <a:xfrm>
                      <a:off x="4010628" y="3452777"/>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53" name="矩形 52"/>
                    <p:cNvSpPr/>
                    <p:nvPr>
                      <p:custDataLst>
                        <p:tags r:id="rId14"/>
                      </p:custDataLst>
                    </p:nvPr>
                  </p:nvSpPr>
                  <p:spPr>
                    <a:xfrm>
                      <a:off x="4977579" y="1747781"/>
                      <a:ext cx="462814" cy="2478241"/>
                    </a:xfrm>
                    <a:prstGeom prst="rect">
                      <a:avLst/>
                    </a:prstGeom>
                    <a:solidFill>
                      <a:schemeClr val="bg1">
                        <a:lumMod val="95000"/>
                      </a:schemeClr>
                    </a:solidFill>
                    <a:ln>
                      <a:noFill/>
                    </a:ln>
                    <a:effectLst>
                      <a:outerShdw blurRad="165100" dist="381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grpSp>
          <p:sp>
            <p:nvSpPr>
              <p:cNvPr id="118" name="椭圆 80"/>
              <p:cNvSpPr/>
              <p:nvPr>
                <p:custDataLst>
                  <p:tags r:id="rId2"/>
                </p:custDataLst>
              </p:nvPr>
            </p:nvSpPr>
            <p:spPr bwMode="auto">
              <a:xfrm>
                <a:off x="4048302" y="2341622"/>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03</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405130" y="697230"/>
            <a:ext cx="7755255" cy="127571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ísḻíďè"/>
          <p:cNvSpPr txBox="1"/>
          <p:nvPr>
            <p:custDataLst>
              <p:tags r:id="rId2"/>
            </p:custDataLst>
          </p:nvPr>
        </p:nvSpPr>
        <p:spPr>
          <a:xfrm>
            <a:off x="557530" y="746125"/>
            <a:ext cx="7482205" cy="1177290"/>
          </a:xfrm>
          <a:prstGeom prst="rect">
            <a:avLst/>
          </a:prstGeom>
          <a:noFill/>
        </p:spPr>
        <p:txBody>
          <a:bodyPr wrap="square" lIns="0" tIns="0" rIns="0" bIns="0" rtlCol="0">
            <a:noAutofit/>
          </a:bodyPr>
          <a:lstStyle/>
          <a:p>
            <a:pPr indent="0" algn="just">
              <a:lnSpc>
                <a:spcPct val="135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案例背景：</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2019</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年，美国将华为列入实体清单，限制其使用安卓系统，给华为公司的智能设备业务带来了巨大的危机。为应对这一挑战，华为迅速启动了鸿蒙操作系统（</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Operating System</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OS</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）的研发项目，目标是开发一个自主可控的操作系统，解决</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卡脖子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问题，同时构建覆盖多终端的全场景智慧生态系统。</a:t>
            </a:r>
          </a:p>
        </p:txBody>
      </p:sp>
      <p:sp>
        <p:nvSpPr>
          <p:cNvPr id="50" name="图形"/>
          <p:cNvSpPr txBox="1"/>
          <p:nvPr/>
        </p:nvSpPr>
        <p:spPr>
          <a:xfrm>
            <a:off x="818553" y="185734"/>
            <a:ext cx="491977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华为鸿蒙</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OS</a:t>
            </a: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开发项目管理实践案例</a:t>
            </a:r>
          </a:p>
        </p:txBody>
      </p:sp>
      <p:sp>
        <p:nvSpPr>
          <p:cNvPr id="4" name="矩形: 圆角 4"/>
          <p:cNvSpPr/>
          <p:nvPr>
            <p:custDataLst>
              <p:tags r:id="rId3"/>
            </p:custDataLst>
          </p:nvPr>
        </p:nvSpPr>
        <p:spPr>
          <a:xfrm>
            <a:off x="405130" y="2106295"/>
            <a:ext cx="7755255" cy="20967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4"/>
            </p:custDataLst>
          </p:nvPr>
        </p:nvSpPr>
        <p:spPr>
          <a:xfrm>
            <a:off x="557530" y="2125980"/>
            <a:ext cx="7482205" cy="1981835"/>
          </a:xfrm>
          <a:prstGeom prst="rect">
            <a:avLst/>
          </a:prstGeom>
          <a:noFill/>
        </p:spPr>
        <p:txBody>
          <a:bodyPr wrap="square" lIns="0" tIns="0" rIns="0" bIns="0" rtlCol="0">
            <a:noAutofit/>
          </a:bodyPr>
          <a:lstStyle/>
          <a:p>
            <a:pPr indent="0" algn="just">
              <a:lnSpc>
                <a:spcPct val="135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案例描述：</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在鸿蒙</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OS</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的研发过程中，华为展现了清晰的目标设定、高效的执行能力和生态建设的系统性策略。项目分为三个阶段：第一阶段优先适配现有硬件，确保业务连续性；第二阶段扩展到智能家居和工业应用；第三阶段实现跨设备的无缝连接，打造全场景生态。通过分步推进策略，华为在有限时间内高效完成任务，同时降低了技术和市场风险。此外，操作系统的成功不仅依赖于技术实力，更取决于生态建设的广度与深度。面对技术复杂性和时间紧迫性的双重挑战，华为采用</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技术路线多样化</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和</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快速迭代</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的策略，结合微内核设计和开源技术降低开发难度，并分阶段交付核心功能以实现快速上线。</a:t>
            </a:r>
          </a:p>
        </p:txBody>
      </p:sp>
      <p:sp>
        <p:nvSpPr>
          <p:cNvPr id="8" name="文本框 7"/>
          <p:cNvSpPr txBox="1"/>
          <p:nvPr/>
        </p:nvSpPr>
        <p:spPr>
          <a:xfrm>
            <a:off x="405765" y="4083050"/>
            <a:ext cx="7754620" cy="1060450"/>
          </a:xfrm>
          <a:prstGeom prst="rect">
            <a:avLst/>
          </a:prstGeom>
        </p:spPr>
        <p:txBody>
          <a:bodyPr wrap="square">
            <a:spAutoFit/>
          </a:bodyPr>
          <a:lstStyle/>
          <a:p>
            <a:pPr marL="0" indent="267970" algn="l" defTabSz="266700">
              <a:lnSpc>
                <a:spcPct val="150000"/>
              </a:lnSpc>
              <a:spcBef>
                <a:spcPct val="0"/>
              </a:spcBef>
              <a:spcAft>
                <a:spcPct val="0"/>
              </a:spcAft>
            </a:pPr>
            <a:r>
              <a:rPr kumimoji="1" lang="zh-CN" altLang="en-US" sz="1400" b="1">
                <a:solidFill>
                  <a:srgbClr val="C00000"/>
                </a:solidFill>
                <a:latin typeface="方正大黑简体" panose="02000000000000000000" pitchFamily="2" charset="-122"/>
                <a:ea typeface="方正大黑简体" panose="02000000000000000000" pitchFamily="2" charset="-122"/>
              </a:rPr>
              <a:t>案例思考</a:t>
            </a:r>
          </a:p>
          <a:p>
            <a:pPr marL="0" indent="0" algn="just" defTabSz="266700">
              <a:lnSpc>
                <a:spcPct val="150000"/>
              </a:lnSpc>
              <a:spcBef>
                <a:spcPct val="0"/>
              </a:spcBef>
              <a:spcAft>
                <a:spcPct val="0"/>
              </a:spcAft>
              <a:buFont typeface="Times New Roman" panose="02020603050405020304"/>
              <a:buNone/>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面对技术和市场风险的变化，华为采用了哪些有效的项目管理策略，确保了鸿蒙OS项目的成功？</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在软件项目管理中，如何有效确保项目按计划推进并达到既定目标？</a:t>
            </a: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250"/>
                                  </p:stCondLst>
                                  <p:iterate type="lt">
                                    <p:tmPct val="10000"/>
                                  </p:iterate>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0"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870041" y="2057274"/>
              <a:ext cx="361315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项目与软件项目</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01</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a:t>
            </a:r>
          </a:p>
        </p:txBody>
      </p:sp>
      <p:sp>
        <p:nvSpPr>
          <p:cNvPr id="29" name="矩形: 圆角 28"/>
          <p:cNvSpPr/>
          <p:nvPr/>
        </p:nvSpPr>
        <p:spPr>
          <a:xfrm>
            <a:off x="375920" y="773430"/>
            <a:ext cx="8216265" cy="4508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20905"/>
            <a:ext cx="7842097" cy="3009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项目</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是为创造独特的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产品、服务或成果</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而进行的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临时性工作</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a:t>
            </a:r>
          </a:p>
        </p:txBody>
      </p:sp>
      <p:sp>
        <p:nvSpPr>
          <p:cNvPr id="10" name="文本框 9"/>
          <p:cNvSpPr txBox="1"/>
          <p:nvPr/>
        </p:nvSpPr>
        <p:spPr>
          <a:xfrm>
            <a:off x="283845" y="1490345"/>
            <a:ext cx="8079105" cy="1706880"/>
          </a:xfrm>
          <a:prstGeom prst="rect">
            <a:avLst/>
          </a:prstGeom>
        </p:spPr>
        <p:txBody>
          <a:bodyPr wrap="square">
            <a:spAutoFit/>
          </a:bodyPr>
          <a:lstStyle/>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）目的性。项目有一个明确的目标或成果。</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）独特性。每个项目都是独一无二的。</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）临时性。项目有明确的开始和结束时间，是为了实现特定目标而在一定时间内进行的工作。</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4</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）资源约束性。项目在一定的资源限制下进行，包括预算、人力、时间等。</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5</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）不确定性。项目在执行过程中面临一定的不确定性和风险。</a:t>
            </a:r>
          </a:p>
        </p:txBody>
      </p:sp>
      <p:sp>
        <p:nvSpPr>
          <p:cNvPr id="11" name="文本框 10"/>
          <p:cNvSpPr txBox="1"/>
          <p:nvPr/>
        </p:nvSpPr>
        <p:spPr>
          <a:xfrm>
            <a:off x="283845" y="1185863"/>
            <a:ext cx="5080000" cy="337185"/>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项目具有以下几个</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显著特点</a:t>
            </a:r>
            <a:r>
              <a:rPr kumimoji="1" lang="zh-CN" altLang="en-US" sz="1400">
                <a:latin typeface="方正大黑简体" panose="02000000000000000000" pitchFamily="2" charset="-122"/>
                <a:ea typeface="方正大黑简体" panose="02000000000000000000" pitchFamily="2" charset="-122"/>
                <a:sym typeface="+mn-ea"/>
              </a:rPr>
              <a:t>。</a:t>
            </a:r>
          </a:p>
        </p:txBody>
      </p:sp>
      <p:grpSp>
        <p:nvGrpSpPr>
          <p:cNvPr id="5" name="组合 4"/>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20000"/>
                                  </p:iterate>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fade">
                                      <p:cBhvr>
                                        <p:cTn id="12"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矩形: 圆角 28"/>
          <p:cNvSpPr/>
          <p:nvPr/>
        </p:nvSpPr>
        <p:spPr>
          <a:xfrm>
            <a:off x="375920" y="773430"/>
            <a:ext cx="8216265" cy="4508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461010" y="821055"/>
            <a:ext cx="8046720" cy="3009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软件项目</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是为了开发、交付和维护符合特定需求和质量标准的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软件产品或服务</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而进行的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临时性</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工作。</a:t>
            </a:r>
          </a:p>
        </p:txBody>
      </p:sp>
      <p:sp>
        <p:nvSpPr>
          <p:cNvPr id="10" name="文本框 9"/>
          <p:cNvSpPr txBox="1"/>
          <p:nvPr/>
        </p:nvSpPr>
        <p:spPr>
          <a:xfrm>
            <a:off x="283845" y="1718310"/>
            <a:ext cx="8079105" cy="1060450"/>
          </a:xfrm>
          <a:prstGeom prst="rect">
            <a:avLst/>
          </a:prstGeom>
        </p:spPr>
        <p:txBody>
          <a:bodyPr wrap="square">
            <a:spAutoFit/>
          </a:bodyPr>
          <a:lstStyle/>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）渐进明细性。软件项目的需求和目标往往是逐步明确的。</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）学科复杂性。软件项目涉及多个学科的知识和技术，包括计算机科学、数学、工程学等。</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）智力密集型。软件开发主要依赖于团队成员的智力和创意。</a:t>
            </a:r>
          </a:p>
        </p:txBody>
      </p:sp>
      <p:sp>
        <p:nvSpPr>
          <p:cNvPr id="11" name="文本框 10"/>
          <p:cNvSpPr txBox="1"/>
          <p:nvPr/>
        </p:nvSpPr>
        <p:spPr>
          <a:xfrm>
            <a:off x="375920" y="1326833"/>
            <a:ext cx="5080000" cy="414020"/>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软件项目除了具备项目的基本特点外，还</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具有以下特点</a:t>
            </a:r>
            <a:r>
              <a:rPr kumimoji="1" lang="zh-CN" altLang="en-US" sz="1400">
                <a:latin typeface="方正大黑简体" panose="02000000000000000000" pitchFamily="2" charset="-122"/>
                <a:ea typeface="方正大黑简体" panose="02000000000000000000" pitchFamily="2" charset="-122"/>
                <a:sym typeface="+mn-ea"/>
              </a:rPr>
              <a:t>。</a:t>
            </a:r>
          </a:p>
        </p:txBody>
      </p:sp>
      <p:sp>
        <p:nvSpPr>
          <p:cNvPr id="2"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软件项目</a:t>
            </a:r>
          </a:p>
        </p:txBody>
      </p:sp>
      <p:grpSp>
        <p:nvGrpSpPr>
          <p:cNvPr id="12" name="组合 11"/>
          <p:cNvGrpSpPr/>
          <p:nvPr/>
        </p:nvGrpSpPr>
        <p:grpSpPr>
          <a:xfrm>
            <a:off x="3810" y="165735"/>
            <a:ext cx="9147810" cy="429260"/>
            <a:chOff x="6" y="261"/>
            <a:chExt cx="14406" cy="676"/>
          </a:xfrm>
        </p:grpSpPr>
        <p:sp>
          <p:nvSpPr>
            <p:cNvPr id="13" name="平行四边形 1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4" name="平行四边形 13"/>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20000"/>
                                  </p:iterate>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fade">
                                      <p:cBhvr>
                                        <p:cTn id="12"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870041" y="2057274"/>
              <a:ext cx="361315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软件项目管理</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11" name="文本框 10"/>
          <p:cNvSpPr txBox="1"/>
          <p:nvPr>
            <p:custDataLst>
              <p:tags r:id="rId3"/>
            </p:custDataLst>
          </p:nvPr>
        </p:nvSpPr>
        <p:spPr>
          <a:xfrm>
            <a:off x="1158853" y="3514680"/>
            <a:ext cx="6826293" cy="664862"/>
          </a:xfrm>
          <a:prstGeom prst="rect">
            <a:avLst/>
          </a:prstGeom>
          <a:noFill/>
        </p:spPr>
        <p:txBody>
          <a:bodyPr wrap="square" rtlCol="0">
            <a:spAutoFit/>
          </a:bodyPr>
          <a:lstStyle>
            <a:defPPr>
              <a:defRPr lang="en-US"/>
            </a:defPPr>
            <a:lvl1pPr marL="342900" indent="-342900">
              <a:lnSpc>
                <a:spcPct val="140000"/>
              </a:lnSpc>
              <a:buFont typeface="+mj-lt"/>
              <a:buAutoNum type="arabicPeriod"/>
              <a:defRPr kumimoji="1" sz="1400">
                <a:solidFill>
                  <a:schemeClr val="tx1">
                    <a:lumMod val="75000"/>
                    <a:lumOff val="25000"/>
                  </a:schemeClr>
                </a:solidFill>
              </a:defRPr>
            </a:lvl1pPr>
          </a:lstStyle>
          <a:p>
            <a:pPr marL="285750" indent="-285750">
              <a:buFont typeface="Arial" panose="020B0604020202020204" pitchFamily="34" charset="0"/>
              <a:buChar char="•"/>
              <a:defRPr/>
            </a:pPr>
            <a:r>
              <a:rPr lang="zh-CN" altLang="en-US" spc="225">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迭代型生命周期通过重复进行规划、设计、开发和测试，随着项目团队对产品理解的不断深入而定期修改，逐步逼近最终目标。</a:t>
            </a:r>
          </a:p>
        </p:txBody>
      </p:sp>
      <p:sp>
        <p:nvSpPr>
          <p:cNvPr id="12" name="椭圆 11"/>
          <p:cNvSpPr/>
          <p:nvPr>
            <p:custDataLst>
              <p:tags r:id="rId4"/>
            </p:custDataLst>
          </p:nvPr>
        </p:nvSpPr>
        <p:spPr>
          <a:xfrm>
            <a:off x="3962762" y="2336527"/>
            <a:ext cx="1200006" cy="1200006"/>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lnSpc>
                <a:spcPct val="130000"/>
              </a:lnSpc>
              <a:spcBef>
                <a:spcPts val="0"/>
              </a:spcBef>
              <a:spcAft>
                <a:spcPts val="0"/>
              </a:spcAft>
              <a:buClrTx/>
              <a:buSzTx/>
              <a:buFontTx/>
            </a:pPr>
            <a:endParaRPr lang="zh-CN" altLang="en-US" sz="1540">
              <a:solidFill>
                <a:schemeClr val="lt1"/>
              </a:solidFill>
              <a:sym typeface="+mn-ea"/>
            </a:endParaRPr>
          </a:p>
        </p:txBody>
      </p:sp>
      <p:sp>
        <p:nvSpPr>
          <p:cNvPr id="28" name="弧形 27"/>
          <p:cNvSpPr/>
          <p:nvPr>
            <p:custDataLst>
              <p:tags r:id="rId5"/>
            </p:custDataLst>
          </p:nvPr>
        </p:nvSpPr>
        <p:spPr>
          <a:xfrm>
            <a:off x="3298060" y="1672809"/>
            <a:ext cx="2528917" cy="2529409"/>
          </a:xfrm>
          <a:prstGeom prst="arc">
            <a:avLst>
              <a:gd name="adj1" fmla="val 17303427"/>
              <a:gd name="adj2" fmla="val 19073496"/>
            </a:avLst>
          </a:prstGeom>
          <a:ln>
            <a:solidFill>
              <a:schemeClr val="tx1">
                <a:lumMod val="65000"/>
                <a:lumOff val="35000"/>
                <a:alpha val="25000"/>
              </a:schemeClr>
            </a:solidFill>
            <a:tailEnd type="ova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sz="1540">
              <a:solidFill>
                <a:schemeClr val="tx1"/>
              </a:solidFill>
            </a:endParaRPr>
          </a:p>
        </p:txBody>
      </p:sp>
      <p:sp>
        <p:nvSpPr>
          <p:cNvPr id="29" name="弧形 28"/>
          <p:cNvSpPr/>
          <p:nvPr>
            <p:custDataLst>
              <p:tags r:id="rId6"/>
            </p:custDataLst>
          </p:nvPr>
        </p:nvSpPr>
        <p:spPr>
          <a:xfrm rot="5880000">
            <a:off x="3300521" y="1671825"/>
            <a:ext cx="2529409" cy="2528917"/>
          </a:xfrm>
          <a:prstGeom prst="arc">
            <a:avLst>
              <a:gd name="adj1" fmla="val 15717324"/>
              <a:gd name="adj2" fmla="val 17491149"/>
            </a:avLst>
          </a:prstGeom>
          <a:ln>
            <a:solidFill>
              <a:schemeClr val="tx1">
                <a:lumMod val="65000"/>
                <a:lumOff val="35000"/>
                <a:alpha val="25000"/>
              </a:schemeClr>
            </a:solidFill>
            <a:tailEnd type="ova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sz="1540">
              <a:solidFill>
                <a:schemeClr val="tx1"/>
              </a:solidFill>
            </a:endParaRPr>
          </a:p>
        </p:txBody>
      </p:sp>
      <p:sp>
        <p:nvSpPr>
          <p:cNvPr id="13" name="弧形 12"/>
          <p:cNvSpPr/>
          <p:nvPr>
            <p:custDataLst>
              <p:tags r:id="rId7"/>
            </p:custDataLst>
          </p:nvPr>
        </p:nvSpPr>
        <p:spPr>
          <a:xfrm rot="11880000">
            <a:off x="3305441" y="1680681"/>
            <a:ext cx="2528917" cy="2529409"/>
          </a:xfrm>
          <a:prstGeom prst="arc">
            <a:avLst>
              <a:gd name="adj1" fmla="val 14086945"/>
              <a:gd name="adj2" fmla="val 15878745"/>
            </a:avLst>
          </a:prstGeom>
          <a:ln>
            <a:solidFill>
              <a:schemeClr val="tx1">
                <a:lumMod val="65000"/>
                <a:lumOff val="35000"/>
                <a:alpha val="25000"/>
              </a:schemeClr>
            </a:solidFill>
            <a:tailEnd type="ova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sz="1540">
              <a:solidFill>
                <a:schemeClr val="tx1"/>
              </a:solidFill>
            </a:endParaRPr>
          </a:p>
        </p:txBody>
      </p:sp>
      <p:sp>
        <p:nvSpPr>
          <p:cNvPr id="31" name="弧形 30"/>
          <p:cNvSpPr/>
          <p:nvPr>
            <p:custDataLst>
              <p:tags r:id="rId8"/>
            </p:custDataLst>
          </p:nvPr>
        </p:nvSpPr>
        <p:spPr>
          <a:xfrm rot="16500000">
            <a:off x="3305933" y="1680681"/>
            <a:ext cx="2529409" cy="2528917"/>
          </a:xfrm>
          <a:prstGeom prst="arc">
            <a:avLst>
              <a:gd name="adj1" fmla="val 13827116"/>
              <a:gd name="adj2" fmla="val 15489774"/>
            </a:avLst>
          </a:prstGeom>
          <a:ln>
            <a:solidFill>
              <a:schemeClr val="tx1">
                <a:lumMod val="65000"/>
                <a:lumOff val="35000"/>
                <a:alpha val="25000"/>
              </a:schemeClr>
            </a:solidFill>
            <a:tailEnd type="ova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sz="1540">
              <a:solidFill>
                <a:schemeClr val="tx1"/>
              </a:solidFill>
            </a:endParaRPr>
          </a:p>
        </p:txBody>
      </p:sp>
      <p:sp>
        <p:nvSpPr>
          <p:cNvPr id="14" name="椭圆 13"/>
          <p:cNvSpPr/>
          <p:nvPr>
            <p:custDataLst>
              <p:tags r:id="rId9"/>
            </p:custDataLst>
          </p:nvPr>
        </p:nvSpPr>
        <p:spPr>
          <a:xfrm>
            <a:off x="5324147" y="2142184"/>
            <a:ext cx="808860" cy="808860"/>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sz="1540">
              <a:solidFill>
                <a:schemeClr val="lt1"/>
              </a:solidFill>
              <a:sym typeface="+mn-ea"/>
            </a:endParaRPr>
          </a:p>
        </p:txBody>
      </p:sp>
      <p:sp>
        <p:nvSpPr>
          <p:cNvPr id="42" name="任意多边形: 形状 41"/>
          <p:cNvSpPr/>
          <p:nvPr>
            <p:custDataLst>
              <p:tags r:id="rId10"/>
            </p:custDataLst>
          </p:nvPr>
        </p:nvSpPr>
        <p:spPr>
          <a:xfrm>
            <a:off x="5407788" y="2225825"/>
            <a:ext cx="642069" cy="642069"/>
          </a:xfrm>
          <a:custGeom>
            <a:avLst/>
            <a:gdLst>
              <a:gd name="connsiteX0" fmla="*/ 0 w 1075272"/>
              <a:gd name="connsiteY0" fmla="*/ 537636 h 1075272"/>
              <a:gd name="connsiteX1" fmla="*/ 537636 w 1075272"/>
              <a:gd name="connsiteY1" fmla="*/ 0 h 1075272"/>
              <a:gd name="connsiteX2" fmla="*/ 1075272 w 1075272"/>
              <a:gd name="connsiteY2" fmla="*/ 537636 h 1075272"/>
              <a:gd name="connsiteX3" fmla="*/ 537636 w 1075272"/>
              <a:gd name="connsiteY3" fmla="*/ 1075272 h 1075272"/>
              <a:gd name="connsiteX4" fmla="*/ 0 w 1075272"/>
              <a:gd name="connsiteY4" fmla="*/ 537636 h 107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272" h="1075272">
                <a:moveTo>
                  <a:pt x="0" y="537636"/>
                </a:moveTo>
                <a:cubicBezTo>
                  <a:pt x="0" y="240708"/>
                  <a:pt x="240708" y="0"/>
                  <a:pt x="537636" y="0"/>
                </a:cubicBezTo>
                <a:cubicBezTo>
                  <a:pt x="834564" y="0"/>
                  <a:pt x="1075272" y="240708"/>
                  <a:pt x="1075272" y="537636"/>
                </a:cubicBezTo>
                <a:cubicBezTo>
                  <a:pt x="1075272" y="834564"/>
                  <a:pt x="834564" y="1075272"/>
                  <a:pt x="537636" y="1075272"/>
                </a:cubicBezTo>
                <a:cubicBezTo>
                  <a:pt x="240708" y="1075272"/>
                  <a:pt x="0" y="834564"/>
                  <a:pt x="0" y="537636"/>
                </a:cubicBezTo>
                <a:close/>
              </a:path>
            </a:pathLst>
          </a:custGeom>
          <a:gradFill>
            <a:gsLst>
              <a:gs pos="0">
                <a:schemeClr val="accent2">
                  <a:lumMod val="60000"/>
                  <a:lumOff val="40000"/>
                  <a:alpha val="100000"/>
                </a:schemeClr>
              </a:gs>
              <a:gs pos="71000">
                <a:schemeClr val="accent2">
                  <a:alpha val="100000"/>
                </a:schemeClr>
              </a:gs>
            </a:gsLst>
            <a:lin ang="2700000" scaled="0"/>
          </a:gradFill>
          <a:ln>
            <a:noFill/>
          </a:ln>
          <a:effectLst>
            <a:outerShdw blurRad="50800" dist="38100" dir="8100000" algn="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endParaRPr lang="zh-CN" altLang="en-US" sz="1540" dirty="0">
              <a:solidFill>
                <a:schemeClr val="lt1"/>
              </a:solidFill>
            </a:endParaRPr>
          </a:p>
        </p:txBody>
      </p:sp>
      <p:sp>
        <p:nvSpPr>
          <p:cNvPr id="19" name="椭圆 18"/>
          <p:cNvSpPr/>
          <p:nvPr>
            <p:custDataLst>
              <p:tags r:id="rId11"/>
            </p:custDataLst>
          </p:nvPr>
        </p:nvSpPr>
        <p:spPr>
          <a:xfrm>
            <a:off x="4876912" y="3522264"/>
            <a:ext cx="808860" cy="808860"/>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sz="1540">
              <a:solidFill>
                <a:schemeClr val="lt1"/>
              </a:solidFill>
              <a:sym typeface="+mn-ea"/>
            </a:endParaRPr>
          </a:p>
        </p:txBody>
      </p:sp>
      <p:sp>
        <p:nvSpPr>
          <p:cNvPr id="15" name="任意多边形: 形状 42"/>
          <p:cNvSpPr/>
          <p:nvPr>
            <p:custDataLst>
              <p:tags r:id="rId12"/>
            </p:custDataLst>
          </p:nvPr>
        </p:nvSpPr>
        <p:spPr>
          <a:xfrm>
            <a:off x="4960553" y="3605905"/>
            <a:ext cx="642069" cy="642069"/>
          </a:xfrm>
          <a:custGeom>
            <a:avLst/>
            <a:gdLst>
              <a:gd name="connsiteX0" fmla="*/ 0 w 1075272"/>
              <a:gd name="connsiteY0" fmla="*/ 537636 h 1075272"/>
              <a:gd name="connsiteX1" fmla="*/ 537636 w 1075272"/>
              <a:gd name="connsiteY1" fmla="*/ 0 h 1075272"/>
              <a:gd name="connsiteX2" fmla="*/ 1075272 w 1075272"/>
              <a:gd name="connsiteY2" fmla="*/ 537636 h 1075272"/>
              <a:gd name="connsiteX3" fmla="*/ 537636 w 1075272"/>
              <a:gd name="connsiteY3" fmla="*/ 1075272 h 1075272"/>
              <a:gd name="connsiteX4" fmla="*/ 0 w 1075272"/>
              <a:gd name="connsiteY4" fmla="*/ 537636 h 107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272" h="1075272">
                <a:moveTo>
                  <a:pt x="0" y="537636"/>
                </a:moveTo>
                <a:cubicBezTo>
                  <a:pt x="0" y="240708"/>
                  <a:pt x="240708" y="0"/>
                  <a:pt x="537636" y="0"/>
                </a:cubicBezTo>
                <a:cubicBezTo>
                  <a:pt x="834564" y="0"/>
                  <a:pt x="1075272" y="240708"/>
                  <a:pt x="1075272" y="537636"/>
                </a:cubicBezTo>
                <a:cubicBezTo>
                  <a:pt x="1075272" y="834564"/>
                  <a:pt x="834564" y="1075272"/>
                  <a:pt x="537636" y="1075272"/>
                </a:cubicBezTo>
                <a:cubicBezTo>
                  <a:pt x="240708" y="1075272"/>
                  <a:pt x="0" y="834564"/>
                  <a:pt x="0" y="537636"/>
                </a:cubicBezTo>
                <a:close/>
              </a:path>
            </a:pathLst>
          </a:custGeom>
          <a:gradFill>
            <a:gsLst>
              <a:gs pos="0">
                <a:schemeClr val="accent1">
                  <a:lumMod val="60000"/>
                  <a:lumOff val="40000"/>
                  <a:alpha val="10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endParaRPr lang="zh-CN" altLang="en-US" sz="1540" dirty="0">
              <a:solidFill>
                <a:schemeClr val="lt1"/>
              </a:solidFill>
            </a:endParaRPr>
          </a:p>
        </p:txBody>
      </p:sp>
      <p:sp>
        <p:nvSpPr>
          <p:cNvPr id="40" name="任意多边形: 形状 39"/>
          <p:cNvSpPr>
            <a:spLocks noChangeAspect="1"/>
          </p:cNvSpPr>
          <p:nvPr>
            <p:custDataLst>
              <p:tags r:id="rId13"/>
            </p:custDataLst>
          </p:nvPr>
        </p:nvSpPr>
        <p:spPr>
          <a:xfrm>
            <a:off x="4074448" y="2448212"/>
            <a:ext cx="976267" cy="976267"/>
          </a:xfrm>
          <a:custGeom>
            <a:avLst/>
            <a:gdLst>
              <a:gd name="connsiteX0" fmla="*/ 0 w 1536103"/>
              <a:gd name="connsiteY0" fmla="*/ 768052 h 1536103"/>
              <a:gd name="connsiteX1" fmla="*/ 768052 w 1536103"/>
              <a:gd name="connsiteY1" fmla="*/ 0 h 1536103"/>
              <a:gd name="connsiteX2" fmla="*/ 1536104 w 1536103"/>
              <a:gd name="connsiteY2" fmla="*/ 768052 h 1536103"/>
              <a:gd name="connsiteX3" fmla="*/ 768052 w 1536103"/>
              <a:gd name="connsiteY3" fmla="*/ 1536104 h 1536103"/>
              <a:gd name="connsiteX4" fmla="*/ 0 w 1536103"/>
              <a:gd name="connsiteY4" fmla="*/ 768052 h 1536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103" h="1536103">
                <a:moveTo>
                  <a:pt x="0" y="768052"/>
                </a:moveTo>
                <a:cubicBezTo>
                  <a:pt x="0" y="343869"/>
                  <a:pt x="343869" y="0"/>
                  <a:pt x="768052" y="0"/>
                </a:cubicBezTo>
                <a:cubicBezTo>
                  <a:pt x="1192235" y="0"/>
                  <a:pt x="1536104" y="343869"/>
                  <a:pt x="1536104" y="768052"/>
                </a:cubicBezTo>
                <a:cubicBezTo>
                  <a:pt x="1536104" y="1192235"/>
                  <a:pt x="1192235" y="1536104"/>
                  <a:pt x="768052" y="1536104"/>
                </a:cubicBezTo>
                <a:cubicBezTo>
                  <a:pt x="343869" y="1536104"/>
                  <a:pt x="0" y="1192235"/>
                  <a:pt x="0" y="768052"/>
                </a:cubicBezTo>
                <a:close/>
              </a:path>
            </a:pathLst>
          </a:custGeom>
          <a:gradFill>
            <a:gsLst>
              <a:gs pos="0">
                <a:schemeClr val="accent1">
                  <a:lumMod val="60000"/>
                  <a:lumOff val="40000"/>
                  <a:alpha val="10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61307" tIns="61307" rIns="61307" bIns="61307"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914400">
              <a:lnSpc>
                <a:spcPct val="120000"/>
              </a:lnSpc>
              <a:spcBef>
                <a:spcPts val="0"/>
              </a:spcBef>
              <a:spcAft>
                <a:spcPts val="0"/>
              </a:spcAft>
              <a:buClrTx/>
              <a:buSzTx/>
              <a:buFontTx/>
            </a:pPr>
            <a:r>
              <a:rPr lang="zh-CN" altLang="en-US" sz="1365" b="1">
                <a:solidFill>
                  <a:srgbClr val="FFFFFF"/>
                </a:solidFill>
                <a:latin typeface="+mj-ea"/>
                <a:ea typeface="+mj-ea"/>
                <a:cs typeface="+mj-ea"/>
                <a:sym typeface="+mn-ea"/>
              </a:rPr>
              <a:t>软件项目成功</a:t>
            </a:r>
          </a:p>
        </p:txBody>
      </p:sp>
      <p:sp>
        <p:nvSpPr>
          <p:cNvPr id="16" name="文本框 15"/>
          <p:cNvSpPr txBox="1"/>
          <p:nvPr>
            <p:custDataLst>
              <p:tags r:id="rId14"/>
            </p:custDataLst>
          </p:nvPr>
        </p:nvSpPr>
        <p:spPr>
          <a:xfrm>
            <a:off x="6283325" y="2472690"/>
            <a:ext cx="2579370" cy="558165"/>
          </a:xfrm>
          <a:prstGeom prst="rect">
            <a:avLst/>
          </a:prstGeom>
          <a:noFill/>
        </p:spPr>
        <p:txBody>
          <a:bodyPr wrap="square" lIns="0" tIns="0" rIns="0" bIns="0" rtlCol="0" anchor="t" anchorCtr="0">
            <a:noAutofit/>
          </a:bodyPr>
          <a:lstStyle/>
          <a:p>
            <a:pPr lvl="0" algn="l">
              <a:lnSpc>
                <a:spcPct val="130000"/>
              </a:lnSpc>
              <a:buClrTx/>
              <a:buSzTx/>
              <a:buFontTx/>
            </a:pPr>
            <a:r>
              <a:rPr lang="zh-CN" altLang="en-US" sz="1195" b="1" spc="150" dirty="0">
                <a:solidFill>
                  <a:schemeClr val="tx1">
                    <a:lumMod val="65000"/>
                    <a:lumOff val="35000"/>
                  </a:schemeClr>
                </a:solidFill>
                <a:uFillTx/>
                <a:latin typeface="+mn-ea"/>
                <a:cs typeface="+mn-ea"/>
                <a:sym typeface="+mn-ea"/>
              </a:rPr>
              <a:t>成本</a:t>
            </a:r>
          </a:p>
          <a:p>
            <a:pPr lvl="0" algn="l">
              <a:lnSpc>
                <a:spcPct val="130000"/>
              </a:lnSpc>
              <a:buClrTx/>
              <a:buSzTx/>
              <a:buFontTx/>
            </a:pPr>
            <a:r>
              <a:rPr lang="zh-CN" altLang="en-US" sz="1195" spc="150" dirty="0">
                <a:solidFill>
                  <a:schemeClr val="tx1">
                    <a:lumMod val="65000"/>
                    <a:lumOff val="35000"/>
                  </a:schemeClr>
                </a:solidFill>
                <a:uFillTx/>
                <a:latin typeface="+mn-ea"/>
                <a:cs typeface="+mn-ea"/>
                <a:sym typeface="+mn-ea"/>
              </a:rPr>
              <a:t>项目在预算范围内完成，没有超支；资源分配合理，投入产出比高。</a:t>
            </a:r>
          </a:p>
        </p:txBody>
      </p:sp>
      <p:sp>
        <p:nvSpPr>
          <p:cNvPr id="63" name="文本框 62"/>
          <p:cNvSpPr txBox="1"/>
          <p:nvPr>
            <p:custDataLst>
              <p:tags r:id="rId15"/>
            </p:custDataLst>
          </p:nvPr>
        </p:nvSpPr>
        <p:spPr>
          <a:xfrm>
            <a:off x="5826760" y="3689985"/>
            <a:ext cx="2338705" cy="558165"/>
          </a:xfrm>
          <a:prstGeom prst="rect">
            <a:avLst/>
          </a:prstGeom>
          <a:noFill/>
        </p:spPr>
        <p:txBody>
          <a:bodyPr wrap="square" lIns="0" tIns="0" rIns="0" bIns="0" rtlCol="0" anchor="t" anchorCtr="0">
            <a:noAutofit/>
          </a:bodyPr>
          <a:lstStyle/>
          <a:p>
            <a:pPr lvl="0" algn="l">
              <a:lnSpc>
                <a:spcPct val="130000"/>
              </a:lnSpc>
              <a:buClrTx/>
              <a:buSzTx/>
              <a:buFontTx/>
            </a:pPr>
            <a:r>
              <a:rPr lang="zh-CN" altLang="en-US" sz="1195" b="1" spc="150" dirty="0">
                <a:solidFill>
                  <a:schemeClr val="tx1">
                    <a:lumMod val="65000"/>
                    <a:lumOff val="35000"/>
                  </a:schemeClr>
                </a:solidFill>
                <a:uFillTx/>
                <a:latin typeface="+mn-ea"/>
                <a:cs typeface="+mn-ea"/>
                <a:sym typeface="+mn-ea"/>
              </a:rPr>
              <a:t>质量</a:t>
            </a:r>
          </a:p>
          <a:p>
            <a:pPr lvl="0" algn="l">
              <a:lnSpc>
                <a:spcPct val="130000"/>
              </a:lnSpc>
              <a:buClrTx/>
              <a:buSzTx/>
              <a:buFontTx/>
            </a:pPr>
            <a:r>
              <a:rPr lang="zh-CN" altLang="en-US" sz="1195" spc="150" dirty="0">
                <a:solidFill>
                  <a:schemeClr val="tx1">
                    <a:lumMod val="65000"/>
                    <a:lumOff val="35000"/>
                  </a:schemeClr>
                </a:solidFill>
                <a:uFillTx/>
                <a:latin typeface="+mn-ea"/>
                <a:cs typeface="+mn-ea"/>
                <a:sym typeface="+mn-ea"/>
              </a:rPr>
              <a:t>项目成果符合功能和性能要求，具有良好的稳定性和可维护性。</a:t>
            </a:r>
          </a:p>
        </p:txBody>
      </p:sp>
      <p:sp>
        <p:nvSpPr>
          <p:cNvPr id="17" name="文本框 16"/>
          <p:cNvSpPr txBox="1"/>
          <p:nvPr>
            <p:custDataLst>
              <p:tags r:id="rId16"/>
            </p:custDataLst>
          </p:nvPr>
        </p:nvSpPr>
        <p:spPr>
          <a:xfrm>
            <a:off x="558800" y="2472690"/>
            <a:ext cx="2272665" cy="558165"/>
          </a:xfrm>
          <a:prstGeom prst="rect">
            <a:avLst/>
          </a:prstGeom>
          <a:noFill/>
        </p:spPr>
        <p:txBody>
          <a:bodyPr wrap="square" lIns="0" tIns="0" rIns="0" bIns="0" rtlCol="0" anchor="t" anchorCtr="0">
            <a:noAutofit/>
          </a:bodyPr>
          <a:lstStyle/>
          <a:p>
            <a:pPr lvl="0" algn="r">
              <a:lnSpc>
                <a:spcPct val="130000"/>
              </a:lnSpc>
              <a:buClrTx/>
              <a:buSzTx/>
              <a:buFontTx/>
            </a:pPr>
            <a:r>
              <a:rPr lang="zh-CN" altLang="en-US" sz="1195" b="1" spc="150" dirty="0">
                <a:solidFill>
                  <a:schemeClr val="tx1">
                    <a:lumMod val="65000"/>
                    <a:lumOff val="35000"/>
                  </a:schemeClr>
                </a:solidFill>
                <a:uFillTx/>
                <a:latin typeface="+mn-ea"/>
                <a:cs typeface="+mn-ea"/>
                <a:sym typeface="+mn-ea"/>
              </a:rPr>
              <a:t>价值实现</a:t>
            </a:r>
          </a:p>
          <a:p>
            <a:pPr lvl="0" algn="r">
              <a:lnSpc>
                <a:spcPct val="130000"/>
              </a:lnSpc>
              <a:buClrTx/>
              <a:buSzTx/>
              <a:buFontTx/>
            </a:pPr>
            <a:r>
              <a:rPr lang="zh-CN" altLang="en-US" sz="1195" spc="150" dirty="0">
                <a:solidFill>
                  <a:schemeClr val="tx1">
                    <a:lumMod val="65000"/>
                    <a:lumOff val="35000"/>
                  </a:schemeClr>
                </a:solidFill>
                <a:uFillTx/>
                <a:latin typeface="+mn-ea"/>
                <a:cs typeface="+mn-ea"/>
                <a:sym typeface="+mn-ea"/>
              </a:rPr>
              <a:t>项目推动了业务目标的达成，为客户或组织创造了实际价值。</a:t>
            </a:r>
          </a:p>
        </p:txBody>
      </p:sp>
      <p:sp>
        <p:nvSpPr>
          <p:cNvPr id="18" name="文本框 17"/>
          <p:cNvSpPr txBox="1"/>
          <p:nvPr>
            <p:custDataLst>
              <p:tags r:id="rId17"/>
            </p:custDataLst>
          </p:nvPr>
        </p:nvSpPr>
        <p:spPr>
          <a:xfrm>
            <a:off x="607060" y="3688080"/>
            <a:ext cx="2652395" cy="558165"/>
          </a:xfrm>
          <a:prstGeom prst="rect">
            <a:avLst/>
          </a:prstGeom>
          <a:noFill/>
        </p:spPr>
        <p:txBody>
          <a:bodyPr wrap="square" lIns="0" tIns="0" rIns="0" bIns="0" rtlCol="0" anchor="t" anchorCtr="0">
            <a:noAutofit/>
          </a:bodyPr>
          <a:lstStyle/>
          <a:p>
            <a:pPr lvl="0" algn="r">
              <a:lnSpc>
                <a:spcPct val="130000"/>
              </a:lnSpc>
              <a:buClrTx/>
              <a:buSzTx/>
              <a:buFontTx/>
            </a:pPr>
            <a:r>
              <a:rPr lang="zh-CN" altLang="en-US" sz="1195" b="1" spc="150" dirty="0">
                <a:solidFill>
                  <a:schemeClr val="tx1">
                    <a:lumMod val="65000"/>
                    <a:lumOff val="35000"/>
                  </a:schemeClr>
                </a:solidFill>
                <a:uFillTx/>
                <a:latin typeface="+mn-ea"/>
                <a:cs typeface="+mn-ea"/>
                <a:sym typeface="+mn-ea"/>
              </a:rPr>
              <a:t>客户满意度</a:t>
            </a:r>
          </a:p>
          <a:p>
            <a:pPr lvl="0" algn="r">
              <a:lnSpc>
                <a:spcPct val="130000"/>
              </a:lnSpc>
              <a:buClrTx/>
              <a:buSzTx/>
              <a:buFontTx/>
            </a:pPr>
            <a:r>
              <a:rPr lang="zh-CN" altLang="en-US" sz="1195" spc="150" dirty="0">
                <a:solidFill>
                  <a:schemeClr val="tx1">
                    <a:lumMod val="65000"/>
                    <a:lumOff val="35000"/>
                  </a:schemeClr>
                </a:solidFill>
                <a:uFillTx/>
                <a:latin typeface="+mn-ea"/>
                <a:cs typeface="+mn-ea"/>
                <a:sym typeface="+mn-ea"/>
              </a:rPr>
              <a:t>客户对项目交付的结果感到满意甚至超出了预期需求；项目团队与客户之间的协作也得到了积极认可。</a:t>
            </a:r>
          </a:p>
          <a:p>
            <a:pPr lvl="0" algn="r">
              <a:lnSpc>
                <a:spcPct val="130000"/>
              </a:lnSpc>
              <a:buClrTx/>
              <a:buSzTx/>
              <a:buFontTx/>
            </a:pPr>
            <a:endParaRPr lang="zh-CN" altLang="en-US" sz="1195" spc="150" dirty="0">
              <a:solidFill>
                <a:schemeClr val="tx1">
                  <a:lumMod val="65000"/>
                  <a:lumOff val="35000"/>
                </a:schemeClr>
              </a:solidFill>
              <a:uFillTx/>
              <a:latin typeface="+mn-ea"/>
              <a:cs typeface="+mn-ea"/>
              <a:sym typeface="+mn-ea"/>
            </a:endParaRPr>
          </a:p>
        </p:txBody>
      </p:sp>
      <p:sp>
        <p:nvSpPr>
          <p:cNvPr id="20" name="椭圆 19"/>
          <p:cNvSpPr/>
          <p:nvPr>
            <p:custDataLst>
              <p:tags r:id="rId18"/>
            </p:custDataLst>
          </p:nvPr>
        </p:nvSpPr>
        <p:spPr>
          <a:xfrm>
            <a:off x="3431887" y="3522264"/>
            <a:ext cx="808860" cy="808860"/>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sz="1540">
              <a:solidFill>
                <a:schemeClr val="lt1"/>
              </a:solidFill>
              <a:sym typeface="+mn-ea"/>
            </a:endParaRPr>
          </a:p>
        </p:txBody>
      </p:sp>
      <p:sp>
        <p:nvSpPr>
          <p:cNvPr id="45" name="任意多边形: 形状 44"/>
          <p:cNvSpPr/>
          <p:nvPr>
            <p:custDataLst>
              <p:tags r:id="rId19"/>
            </p:custDataLst>
          </p:nvPr>
        </p:nvSpPr>
        <p:spPr>
          <a:xfrm>
            <a:off x="3515528" y="3605905"/>
            <a:ext cx="642069" cy="642069"/>
          </a:xfrm>
          <a:custGeom>
            <a:avLst/>
            <a:gdLst>
              <a:gd name="connsiteX0" fmla="*/ 0 w 1075272"/>
              <a:gd name="connsiteY0" fmla="*/ 537636 h 1075272"/>
              <a:gd name="connsiteX1" fmla="*/ 537636 w 1075272"/>
              <a:gd name="connsiteY1" fmla="*/ 0 h 1075272"/>
              <a:gd name="connsiteX2" fmla="*/ 1075272 w 1075272"/>
              <a:gd name="connsiteY2" fmla="*/ 537636 h 1075272"/>
              <a:gd name="connsiteX3" fmla="*/ 537636 w 1075272"/>
              <a:gd name="connsiteY3" fmla="*/ 1075272 h 1075272"/>
              <a:gd name="connsiteX4" fmla="*/ 0 w 1075272"/>
              <a:gd name="connsiteY4" fmla="*/ 537636 h 107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272" h="1075272">
                <a:moveTo>
                  <a:pt x="0" y="537636"/>
                </a:moveTo>
                <a:cubicBezTo>
                  <a:pt x="0" y="240708"/>
                  <a:pt x="240708" y="0"/>
                  <a:pt x="537636" y="0"/>
                </a:cubicBezTo>
                <a:cubicBezTo>
                  <a:pt x="834564" y="0"/>
                  <a:pt x="1075272" y="240708"/>
                  <a:pt x="1075272" y="537636"/>
                </a:cubicBezTo>
                <a:cubicBezTo>
                  <a:pt x="1075272" y="834564"/>
                  <a:pt x="834564" y="1075272"/>
                  <a:pt x="537636" y="1075272"/>
                </a:cubicBezTo>
                <a:cubicBezTo>
                  <a:pt x="240708" y="1075272"/>
                  <a:pt x="0" y="834564"/>
                  <a:pt x="0" y="537636"/>
                </a:cubicBezTo>
                <a:close/>
              </a:path>
            </a:pathLst>
          </a:custGeom>
          <a:gradFill>
            <a:gsLst>
              <a:gs pos="0">
                <a:schemeClr val="accent2">
                  <a:lumMod val="60000"/>
                  <a:lumOff val="40000"/>
                  <a:alpha val="100000"/>
                </a:schemeClr>
              </a:gs>
              <a:gs pos="71000">
                <a:schemeClr val="accent2">
                  <a:alpha val="100000"/>
                </a:schemeClr>
              </a:gs>
            </a:gsLst>
            <a:lin ang="2700000" scaled="0"/>
          </a:gradFill>
          <a:ln>
            <a:noFill/>
          </a:ln>
          <a:effectLst>
            <a:outerShdw blurRad="50800" dist="38100" dir="8100000" algn="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endParaRPr lang="zh-CN" altLang="en-US" sz="1540">
              <a:solidFill>
                <a:schemeClr val="lt1"/>
              </a:solidFill>
            </a:endParaRPr>
          </a:p>
        </p:txBody>
      </p:sp>
      <p:sp>
        <p:nvSpPr>
          <p:cNvPr id="23" name="椭圆 22"/>
          <p:cNvSpPr/>
          <p:nvPr>
            <p:custDataLst>
              <p:tags r:id="rId20"/>
            </p:custDataLst>
          </p:nvPr>
        </p:nvSpPr>
        <p:spPr>
          <a:xfrm>
            <a:off x="4151201" y="1305772"/>
            <a:ext cx="808860" cy="808860"/>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sz="1540">
              <a:solidFill>
                <a:schemeClr val="lt1"/>
              </a:solidFill>
              <a:sym typeface="+mn-ea"/>
            </a:endParaRPr>
          </a:p>
        </p:txBody>
      </p:sp>
      <p:sp>
        <p:nvSpPr>
          <p:cNvPr id="25" name="任意多边形: 形状 45"/>
          <p:cNvSpPr/>
          <p:nvPr>
            <p:custDataLst>
              <p:tags r:id="rId21"/>
            </p:custDataLst>
          </p:nvPr>
        </p:nvSpPr>
        <p:spPr>
          <a:xfrm>
            <a:off x="4234842" y="1389413"/>
            <a:ext cx="642069" cy="642069"/>
          </a:xfrm>
          <a:custGeom>
            <a:avLst/>
            <a:gdLst>
              <a:gd name="connsiteX0" fmla="*/ 0 w 1075272"/>
              <a:gd name="connsiteY0" fmla="*/ 537636 h 1075272"/>
              <a:gd name="connsiteX1" fmla="*/ 537636 w 1075272"/>
              <a:gd name="connsiteY1" fmla="*/ 0 h 1075272"/>
              <a:gd name="connsiteX2" fmla="*/ 1075272 w 1075272"/>
              <a:gd name="connsiteY2" fmla="*/ 537636 h 1075272"/>
              <a:gd name="connsiteX3" fmla="*/ 537636 w 1075272"/>
              <a:gd name="connsiteY3" fmla="*/ 1075272 h 1075272"/>
              <a:gd name="connsiteX4" fmla="*/ 0 w 1075272"/>
              <a:gd name="connsiteY4" fmla="*/ 537636 h 107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272" h="1075272">
                <a:moveTo>
                  <a:pt x="0" y="537636"/>
                </a:moveTo>
                <a:cubicBezTo>
                  <a:pt x="0" y="240708"/>
                  <a:pt x="240708" y="0"/>
                  <a:pt x="537636" y="0"/>
                </a:cubicBezTo>
                <a:cubicBezTo>
                  <a:pt x="834564" y="0"/>
                  <a:pt x="1075272" y="240708"/>
                  <a:pt x="1075272" y="537636"/>
                </a:cubicBezTo>
                <a:cubicBezTo>
                  <a:pt x="1075272" y="834564"/>
                  <a:pt x="834564" y="1075272"/>
                  <a:pt x="537636" y="1075272"/>
                </a:cubicBezTo>
                <a:cubicBezTo>
                  <a:pt x="240708" y="1075272"/>
                  <a:pt x="0" y="834564"/>
                  <a:pt x="0" y="537636"/>
                </a:cubicBezTo>
                <a:close/>
              </a:path>
            </a:pathLst>
          </a:custGeom>
          <a:gradFill>
            <a:gsLst>
              <a:gs pos="0">
                <a:schemeClr val="accent1">
                  <a:lumMod val="60000"/>
                  <a:lumOff val="40000"/>
                  <a:alpha val="10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endParaRPr lang="zh-CN" altLang="en-US" sz="1540">
              <a:solidFill>
                <a:schemeClr val="lt1"/>
              </a:solidFill>
            </a:endParaRPr>
          </a:p>
        </p:txBody>
      </p:sp>
      <p:sp>
        <p:nvSpPr>
          <p:cNvPr id="36" name="弧形 35"/>
          <p:cNvSpPr/>
          <p:nvPr>
            <p:custDataLst>
              <p:tags r:id="rId22"/>
            </p:custDataLst>
          </p:nvPr>
        </p:nvSpPr>
        <p:spPr>
          <a:xfrm rot="16500000">
            <a:off x="3305933" y="1680681"/>
            <a:ext cx="2529409" cy="2528917"/>
          </a:xfrm>
          <a:prstGeom prst="arc">
            <a:avLst>
              <a:gd name="adj1" fmla="val 18140667"/>
              <a:gd name="adj2" fmla="val 19782984"/>
            </a:avLst>
          </a:prstGeom>
          <a:ln>
            <a:solidFill>
              <a:schemeClr val="tx1">
                <a:lumMod val="65000"/>
                <a:lumOff val="35000"/>
                <a:alpha val="25000"/>
              </a:schemeClr>
            </a:solidFill>
            <a:tailEnd type="ova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sz="1540">
              <a:solidFill>
                <a:schemeClr val="tx1"/>
              </a:solidFill>
            </a:endParaRPr>
          </a:p>
        </p:txBody>
      </p:sp>
      <p:sp>
        <p:nvSpPr>
          <p:cNvPr id="27" name="椭圆 26"/>
          <p:cNvSpPr/>
          <p:nvPr>
            <p:custDataLst>
              <p:tags r:id="rId23"/>
            </p:custDataLst>
          </p:nvPr>
        </p:nvSpPr>
        <p:spPr>
          <a:xfrm>
            <a:off x="2992524" y="2142184"/>
            <a:ext cx="808860" cy="808860"/>
          </a:xfrm>
          <a:prstGeom prst="ellipse">
            <a:avLst/>
          </a:prstGeom>
          <a:noFill/>
          <a:ln w="6350">
            <a:solidFill>
              <a:schemeClr val="tx1">
                <a:lumMod val="65000"/>
                <a:lumOff val="35000"/>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sz="1540">
              <a:solidFill>
                <a:schemeClr val="lt1"/>
              </a:solidFill>
              <a:sym typeface="+mn-ea"/>
            </a:endParaRPr>
          </a:p>
        </p:txBody>
      </p:sp>
      <p:sp>
        <p:nvSpPr>
          <p:cNvPr id="46" name="任意多边形: 形状 45"/>
          <p:cNvSpPr/>
          <p:nvPr>
            <p:custDataLst>
              <p:tags r:id="rId24"/>
            </p:custDataLst>
          </p:nvPr>
        </p:nvSpPr>
        <p:spPr>
          <a:xfrm>
            <a:off x="3076165" y="2225825"/>
            <a:ext cx="642069" cy="642069"/>
          </a:xfrm>
          <a:custGeom>
            <a:avLst/>
            <a:gdLst>
              <a:gd name="connsiteX0" fmla="*/ 0 w 1075272"/>
              <a:gd name="connsiteY0" fmla="*/ 537636 h 1075272"/>
              <a:gd name="connsiteX1" fmla="*/ 537636 w 1075272"/>
              <a:gd name="connsiteY1" fmla="*/ 0 h 1075272"/>
              <a:gd name="connsiteX2" fmla="*/ 1075272 w 1075272"/>
              <a:gd name="connsiteY2" fmla="*/ 537636 h 1075272"/>
              <a:gd name="connsiteX3" fmla="*/ 537636 w 1075272"/>
              <a:gd name="connsiteY3" fmla="*/ 1075272 h 1075272"/>
              <a:gd name="connsiteX4" fmla="*/ 0 w 1075272"/>
              <a:gd name="connsiteY4" fmla="*/ 537636 h 107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5272" h="1075272">
                <a:moveTo>
                  <a:pt x="0" y="537636"/>
                </a:moveTo>
                <a:cubicBezTo>
                  <a:pt x="0" y="240708"/>
                  <a:pt x="240708" y="0"/>
                  <a:pt x="537636" y="0"/>
                </a:cubicBezTo>
                <a:cubicBezTo>
                  <a:pt x="834564" y="0"/>
                  <a:pt x="1075272" y="240708"/>
                  <a:pt x="1075272" y="537636"/>
                </a:cubicBezTo>
                <a:cubicBezTo>
                  <a:pt x="1075272" y="834564"/>
                  <a:pt x="834564" y="1075272"/>
                  <a:pt x="537636" y="1075272"/>
                </a:cubicBezTo>
                <a:cubicBezTo>
                  <a:pt x="240708" y="1075272"/>
                  <a:pt x="0" y="834564"/>
                  <a:pt x="0" y="537636"/>
                </a:cubicBezTo>
                <a:close/>
              </a:path>
            </a:pathLst>
          </a:custGeom>
          <a:gradFill>
            <a:gsLst>
              <a:gs pos="0">
                <a:schemeClr val="accent1">
                  <a:lumMod val="60000"/>
                  <a:lumOff val="40000"/>
                  <a:alpha val="10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endParaRPr lang="zh-CN" altLang="en-US" sz="1540" dirty="0">
              <a:solidFill>
                <a:schemeClr val="lt1"/>
              </a:solidFill>
            </a:endParaRPr>
          </a:p>
        </p:txBody>
      </p:sp>
      <p:pic>
        <p:nvPicPr>
          <p:cNvPr id="32" name="图片 15" descr="343439383331313b343532303033313bd3a6d3c3c9ccb3c7"/>
          <p:cNvPicPr>
            <a:picLocks noChangeAspect="1"/>
          </p:cNvPicPr>
          <p:nvPr>
            <p:custDataLst>
              <p:tags r:id="rId25"/>
            </p:custDataLst>
          </p:nvPr>
        </p:nvPicPr>
        <p:blipFill>
          <a:blip>
            <a:extLst>
              <a:ext uri="{96DAC541-7B7A-43D3-8B79-37D633B846F1}">
                <asvg:svgBlip xmlns:asvg="http://schemas.microsoft.com/office/drawing/2016/SVG/main" r:embed="rId32"/>
              </a:ext>
            </a:extLst>
          </a:blip>
          <a:stretch>
            <a:fillRect/>
          </a:stretch>
        </p:blipFill>
        <p:spPr>
          <a:xfrm>
            <a:off x="4437058" y="1591628"/>
            <a:ext cx="237093" cy="237093"/>
          </a:xfrm>
          <a:prstGeom prst="rect">
            <a:avLst/>
          </a:prstGeom>
        </p:spPr>
      </p:pic>
      <p:pic>
        <p:nvPicPr>
          <p:cNvPr id="37" name="图片 23" descr="343439383331313b343532303034303bcffacadbb9dcc0ed"/>
          <p:cNvPicPr>
            <a:picLocks noChangeAspect="1"/>
          </p:cNvPicPr>
          <p:nvPr>
            <p:custDataLst>
              <p:tags r:id="rId26"/>
            </p:custDataLst>
          </p:nvPr>
        </p:nvPicPr>
        <p:blipFill>
          <a:blip>
            <a:extLst>
              <a:ext uri="{96DAC541-7B7A-43D3-8B79-37D633B846F1}">
                <asvg:svgBlip xmlns:asvg="http://schemas.microsoft.com/office/drawing/2016/SVG/main" r:embed="rId33"/>
              </a:ext>
            </a:extLst>
          </a:blip>
          <a:stretch>
            <a:fillRect/>
          </a:stretch>
        </p:blipFill>
        <p:spPr>
          <a:xfrm>
            <a:off x="3278381" y="2428040"/>
            <a:ext cx="237093" cy="237093"/>
          </a:xfrm>
          <a:prstGeom prst="rect">
            <a:avLst/>
          </a:prstGeom>
        </p:spPr>
      </p:pic>
      <p:pic>
        <p:nvPicPr>
          <p:cNvPr id="35" name="图片 19" descr="343435383036303b343532343136343bcfeec4bfb7b6cea7"/>
          <p:cNvPicPr>
            <a:picLocks noChangeAspect="1"/>
          </p:cNvPicPr>
          <p:nvPr>
            <p:custDataLst>
              <p:tags r:id="rId27"/>
            </p:custDataLst>
          </p:nvPr>
        </p:nvPicPr>
        <p:blipFill>
          <a:blip>
            <a:extLst>
              <a:ext uri="{96DAC541-7B7A-43D3-8B79-37D633B846F1}">
                <asvg:svgBlip xmlns:asvg="http://schemas.microsoft.com/office/drawing/2016/SVG/main" r:embed="rId34"/>
              </a:ext>
            </a:extLst>
          </a:blip>
          <a:stretch>
            <a:fillRect/>
          </a:stretch>
        </p:blipFill>
        <p:spPr>
          <a:xfrm>
            <a:off x="3717743" y="3808121"/>
            <a:ext cx="237093" cy="237093"/>
          </a:xfrm>
          <a:prstGeom prst="rect">
            <a:avLst/>
          </a:prstGeom>
        </p:spPr>
      </p:pic>
      <p:pic>
        <p:nvPicPr>
          <p:cNvPr id="34" name="图片 20" descr="343435383038363b343532323339383bd6b4d0d0cad6b6ce"/>
          <p:cNvPicPr>
            <a:picLocks noChangeAspect="1"/>
          </p:cNvPicPr>
          <p:nvPr>
            <p:custDataLst>
              <p:tags r:id="rId28"/>
            </p:custDataLst>
          </p:nvPr>
        </p:nvPicPr>
        <p:blipFill>
          <a:blip>
            <a:extLst>
              <a:ext uri="{96DAC541-7B7A-43D3-8B79-37D633B846F1}">
                <asvg:svgBlip xmlns:asvg="http://schemas.microsoft.com/office/drawing/2016/SVG/main" r:embed="rId35"/>
              </a:ext>
            </a:extLst>
          </a:blip>
          <a:stretch>
            <a:fillRect/>
          </a:stretch>
        </p:blipFill>
        <p:spPr>
          <a:xfrm>
            <a:off x="5162768" y="3808121"/>
            <a:ext cx="237093" cy="237093"/>
          </a:xfrm>
          <a:prstGeom prst="rect">
            <a:avLst/>
          </a:prstGeom>
        </p:spPr>
      </p:pic>
      <p:pic>
        <p:nvPicPr>
          <p:cNvPr id="33" name="图片 19" descr="343435383038363b343532323339393bd6b4d0d0d5aad2aa"/>
          <p:cNvPicPr>
            <a:picLocks noChangeAspect="1"/>
          </p:cNvPicPr>
          <p:nvPr>
            <p:custDataLst>
              <p:tags r:id="rId29"/>
            </p:custDataLst>
          </p:nvPr>
        </p:nvPicPr>
        <p:blipFill>
          <a:blip>
            <a:extLst>
              <a:ext uri="{96DAC541-7B7A-43D3-8B79-37D633B846F1}">
                <asvg:svgBlip xmlns:asvg="http://schemas.microsoft.com/office/drawing/2016/SVG/main" r:embed="rId36"/>
              </a:ext>
            </a:extLst>
          </a:blip>
          <a:stretch>
            <a:fillRect/>
          </a:stretch>
        </p:blipFill>
        <p:spPr>
          <a:xfrm>
            <a:off x="5610003" y="2428040"/>
            <a:ext cx="237093" cy="237093"/>
          </a:xfrm>
          <a:prstGeom prst="rect">
            <a:avLst/>
          </a:prstGeom>
        </p:spPr>
      </p:pic>
      <p:sp>
        <p:nvSpPr>
          <p:cNvPr id="30" name="文本框 29"/>
          <p:cNvSpPr txBox="1"/>
          <p:nvPr>
            <p:custDataLst>
              <p:tags r:id="rId30"/>
            </p:custDataLst>
          </p:nvPr>
        </p:nvSpPr>
        <p:spPr>
          <a:xfrm>
            <a:off x="3600645" y="685160"/>
            <a:ext cx="1896196" cy="557936"/>
          </a:xfrm>
          <a:prstGeom prst="rect">
            <a:avLst/>
          </a:prstGeom>
          <a:noFill/>
        </p:spPr>
        <p:txBody>
          <a:bodyPr wrap="square" lIns="0" tIns="0" rIns="0" bIns="0" rtlCol="0" anchor="t" anchorCtr="0">
            <a:noAutofit/>
          </a:bodyPr>
          <a:lstStyle/>
          <a:p>
            <a:pPr lvl="0" algn="ctr">
              <a:lnSpc>
                <a:spcPct val="130000"/>
              </a:lnSpc>
              <a:buClrTx/>
              <a:buSzTx/>
              <a:buFontTx/>
            </a:pPr>
            <a:r>
              <a:rPr lang="zh-CN" altLang="en-US" sz="1195" b="1" spc="150" dirty="0">
                <a:solidFill>
                  <a:schemeClr val="tx1">
                    <a:lumMod val="65000"/>
                    <a:lumOff val="35000"/>
                  </a:schemeClr>
                </a:solidFill>
                <a:uFillTx/>
                <a:latin typeface="+mn-ea"/>
                <a:cs typeface="+mn-ea"/>
                <a:sym typeface="+mn-ea"/>
              </a:rPr>
              <a:t>时间</a:t>
            </a:r>
          </a:p>
          <a:p>
            <a:pPr lvl="0" algn="ctr">
              <a:lnSpc>
                <a:spcPct val="130000"/>
              </a:lnSpc>
              <a:buClrTx/>
              <a:buSzTx/>
              <a:buFontTx/>
            </a:pPr>
            <a:r>
              <a:rPr lang="zh-CN" altLang="en-US" sz="1195" spc="150" dirty="0">
                <a:solidFill>
                  <a:schemeClr val="tx1">
                    <a:lumMod val="65000"/>
                    <a:lumOff val="35000"/>
                  </a:schemeClr>
                </a:solidFill>
                <a:uFillTx/>
                <a:latin typeface="+mn-ea"/>
                <a:cs typeface="+mn-ea"/>
                <a:sym typeface="+mn-ea"/>
              </a:rPr>
              <a:t>项目按时完成，未延误计划的关键节点和交付期限。</a:t>
            </a: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软件项目管理的成败</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5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577215" y="909955"/>
            <a:ext cx="7916545" cy="3322955"/>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导致项目失败的深层次原因主要有以下几个方面。</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（1）整合管理不足。</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（2）目标和需求管理不当。</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（3）客户协作障碍。</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（4）时间和成本不可控。</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（5）沟通不畅与团队低效。</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（5）资源和人员管理不足。</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（6）技术和质量把控不足。</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（7）风险和外部依赖管理不足。</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（8）缺乏高层支持。</a:t>
            </a:r>
          </a:p>
        </p:txBody>
      </p:sp>
      <p:sp>
        <p:nvSpPr>
          <p:cNvPr id="8"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软件项目管理的成败</a:t>
            </a:r>
          </a:p>
        </p:txBody>
      </p:sp>
      <p:grpSp>
        <p:nvGrpSpPr>
          <p:cNvPr id="10" name="组合 9"/>
          <p:cNvGrpSpPr/>
          <p:nvPr/>
        </p:nvGrpSpPr>
        <p:grpSpPr>
          <a:xfrm>
            <a:off x="3810" y="165735"/>
            <a:ext cx="9147810" cy="429260"/>
            <a:chOff x="6" y="261"/>
            <a:chExt cx="14406" cy="676"/>
          </a:xfrm>
        </p:grpSpPr>
        <p:sp>
          <p:nvSpPr>
            <p:cNvPr id="11" name="平行四边形 10"/>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29" name="平行四边形 28"/>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0" name="ísḻíďè"/>
          <p:cNvSpPr txBox="1"/>
          <p:nvPr/>
        </p:nvSpPr>
        <p:spPr>
          <a:xfrm>
            <a:off x="417218" y="679300"/>
            <a:ext cx="7842097" cy="3009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项目的运行受内部和外部环境的影响，这些环境对项目的价值交付有着不同程度的作用。</a:t>
            </a:r>
          </a:p>
        </p:txBody>
      </p:sp>
      <p:sp>
        <p:nvSpPr>
          <p:cNvPr id="10" name="圆角矩形 9"/>
          <p:cNvSpPr/>
          <p:nvPr>
            <p:custDataLst>
              <p:tags r:id="rId2"/>
            </p:custDataLst>
          </p:nvPr>
        </p:nvSpPr>
        <p:spPr>
          <a:xfrm>
            <a:off x="4759982" y="1417601"/>
            <a:ext cx="3111955" cy="3327375"/>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a:solidFill>
                <a:schemeClr val="lt1"/>
              </a:solidFill>
            </a:endParaRPr>
          </a:p>
        </p:txBody>
      </p:sp>
      <p:sp>
        <p:nvSpPr>
          <p:cNvPr id="11" name="矩形 10"/>
          <p:cNvSpPr/>
          <p:nvPr>
            <p:custDataLst>
              <p:tags r:id="rId3"/>
            </p:custDataLst>
          </p:nvPr>
        </p:nvSpPr>
        <p:spPr>
          <a:xfrm>
            <a:off x="4760595" y="2014855"/>
            <a:ext cx="2954655" cy="2458085"/>
          </a:xfrm>
          <a:prstGeom prst="rect">
            <a:avLst/>
          </a:prstGeom>
        </p:spPr>
        <p:txBody>
          <a:bodyPr wrap="square" lIns="0" tIns="0" rIns="0" bIns="0">
            <a:noAutofit/>
          </a:bodyPr>
          <a:lstStyle/>
          <a:p>
            <a:pPr algn="ctr">
              <a:lnSpc>
                <a:spcPct val="150000"/>
              </a:lnSpc>
              <a:spcBef>
                <a:spcPct val="0"/>
              </a:spcBef>
              <a:spcAft>
                <a:spcPct val="0"/>
              </a:spcAft>
            </a:pPr>
            <a:r>
              <a:rPr lang="zh-CN" altLang="en-US" sz="1190" b="1" dirty="0">
                <a:ln>
                  <a:noFill/>
                  <a:prstDash val="sysDot"/>
                </a:ln>
                <a:solidFill>
                  <a:schemeClr val="tx1">
                    <a:lumMod val="85000"/>
                    <a:lumOff val="15000"/>
                  </a:schemeClr>
                </a:solidFill>
                <a:latin typeface="+mn-ea"/>
                <a:cs typeface="+mn-ea"/>
              </a:rPr>
              <a:t>组织内部的事业环境因素</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1</a:t>
            </a:r>
            <a:r>
              <a:rPr lang="zh-CN" altLang="en-US" sz="1190" dirty="0">
                <a:ln>
                  <a:noFill/>
                  <a:prstDash val="sysDot"/>
                </a:ln>
                <a:solidFill>
                  <a:schemeClr val="tx1">
                    <a:lumMod val="85000"/>
                    <a:lumOff val="15000"/>
                  </a:schemeClr>
                </a:solidFill>
                <a:latin typeface="+mn-ea"/>
                <a:cs typeface="+mn-ea"/>
              </a:rPr>
              <a:t>）组织文化、结构与治理。</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2</a:t>
            </a:r>
            <a:r>
              <a:rPr lang="zh-CN" altLang="en-US" sz="1190" dirty="0">
                <a:ln>
                  <a:noFill/>
                  <a:prstDash val="sysDot"/>
                </a:ln>
                <a:solidFill>
                  <a:schemeClr val="tx1">
                    <a:lumMod val="85000"/>
                    <a:lumOff val="15000"/>
                  </a:schemeClr>
                </a:solidFill>
                <a:latin typeface="+mn-ea"/>
                <a:cs typeface="+mn-ea"/>
              </a:rPr>
              <a:t>）设施与资源的物理分布。</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3</a:t>
            </a:r>
            <a:r>
              <a:rPr lang="zh-CN" altLang="en-US" sz="1190" dirty="0">
                <a:ln>
                  <a:noFill/>
                  <a:prstDash val="sysDot"/>
                </a:ln>
                <a:solidFill>
                  <a:schemeClr val="tx1">
                    <a:lumMod val="85000"/>
                    <a:lumOff val="15000"/>
                  </a:schemeClr>
                </a:solidFill>
                <a:latin typeface="+mn-ea"/>
                <a:cs typeface="+mn-ea"/>
              </a:rPr>
              <a:t>）基础设施。（</a:t>
            </a:r>
            <a:r>
              <a:rPr lang="en-US" altLang="zh-CN" sz="1190" dirty="0">
                <a:ln>
                  <a:noFill/>
                  <a:prstDash val="sysDot"/>
                </a:ln>
                <a:solidFill>
                  <a:schemeClr val="tx1">
                    <a:lumMod val="85000"/>
                    <a:lumOff val="15000"/>
                  </a:schemeClr>
                </a:solidFill>
                <a:latin typeface="+mn-ea"/>
                <a:cs typeface="+mn-ea"/>
              </a:rPr>
              <a:t>4</a:t>
            </a:r>
            <a:r>
              <a:rPr lang="zh-CN" altLang="en-US" sz="1190" dirty="0">
                <a:ln>
                  <a:noFill/>
                  <a:prstDash val="sysDot"/>
                </a:ln>
                <a:solidFill>
                  <a:schemeClr val="tx1">
                    <a:lumMod val="85000"/>
                    <a:lumOff val="15000"/>
                  </a:schemeClr>
                </a:solidFill>
                <a:latin typeface="+mn-ea"/>
                <a:cs typeface="+mn-ea"/>
              </a:rPr>
              <a:t>）信息技术软件。</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5</a:t>
            </a:r>
            <a:r>
              <a:rPr lang="zh-CN" altLang="en-US" sz="1190" dirty="0">
                <a:ln>
                  <a:noFill/>
                  <a:prstDash val="sysDot"/>
                </a:ln>
                <a:solidFill>
                  <a:schemeClr val="tx1">
                    <a:lumMod val="85000"/>
                    <a:lumOff val="15000"/>
                  </a:schemeClr>
                </a:solidFill>
                <a:latin typeface="+mn-ea"/>
                <a:cs typeface="+mn-ea"/>
              </a:rPr>
              <a:t>）资源可用性。（</a:t>
            </a:r>
            <a:r>
              <a:rPr lang="en-US" altLang="zh-CN" sz="1190" dirty="0">
                <a:ln>
                  <a:noFill/>
                  <a:prstDash val="sysDot"/>
                </a:ln>
                <a:solidFill>
                  <a:schemeClr val="tx1">
                    <a:lumMod val="85000"/>
                    <a:lumOff val="15000"/>
                  </a:schemeClr>
                </a:solidFill>
                <a:latin typeface="+mn-ea"/>
                <a:cs typeface="+mn-ea"/>
              </a:rPr>
              <a:t>6</a:t>
            </a:r>
            <a:r>
              <a:rPr lang="zh-CN" altLang="en-US" sz="1190" dirty="0">
                <a:ln>
                  <a:noFill/>
                  <a:prstDash val="sysDot"/>
                </a:ln>
                <a:solidFill>
                  <a:schemeClr val="tx1">
                    <a:lumMod val="85000"/>
                    <a:lumOff val="15000"/>
                  </a:schemeClr>
                </a:solidFill>
                <a:latin typeface="+mn-ea"/>
                <a:cs typeface="+mn-ea"/>
              </a:rPr>
              <a:t>）员工能力。</a:t>
            </a:r>
          </a:p>
          <a:p>
            <a:pPr algn="ctr">
              <a:lnSpc>
                <a:spcPct val="150000"/>
              </a:lnSpc>
              <a:spcBef>
                <a:spcPct val="0"/>
              </a:spcBef>
              <a:spcAft>
                <a:spcPct val="0"/>
              </a:spcAft>
            </a:pPr>
            <a:r>
              <a:rPr lang="zh-CN" altLang="en-US" sz="1190" b="1" dirty="0">
                <a:ln>
                  <a:noFill/>
                  <a:prstDash val="sysDot"/>
                </a:ln>
                <a:solidFill>
                  <a:schemeClr val="tx1">
                    <a:lumMod val="85000"/>
                    <a:lumOff val="15000"/>
                  </a:schemeClr>
                </a:solidFill>
                <a:latin typeface="+mn-ea"/>
                <a:cs typeface="+mn-ea"/>
                <a:sym typeface="+mn-ea"/>
              </a:rPr>
              <a:t>组织外部的事业环境因素</a:t>
            </a:r>
            <a:endParaRPr lang="zh-CN" altLang="en-US" sz="1190" b="1" dirty="0">
              <a:ln>
                <a:noFill/>
                <a:prstDash val="sysDot"/>
              </a:ln>
              <a:solidFill>
                <a:schemeClr val="tx1">
                  <a:lumMod val="85000"/>
                  <a:lumOff val="15000"/>
                </a:schemeClr>
              </a:solidFill>
              <a:latin typeface="+mn-ea"/>
              <a:cs typeface="+mn-ea"/>
            </a:endParaRP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sym typeface="+mn-ea"/>
              </a:rPr>
              <a:t>（</a:t>
            </a:r>
            <a:r>
              <a:rPr lang="en-US" altLang="zh-CN" sz="1190" dirty="0">
                <a:ln>
                  <a:noFill/>
                  <a:prstDash val="sysDot"/>
                </a:ln>
                <a:solidFill>
                  <a:schemeClr val="tx1">
                    <a:lumMod val="85000"/>
                    <a:lumOff val="15000"/>
                  </a:schemeClr>
                </a:solidFill>
                <a:latin typeface="+mn-ea"/>
                <a:cs typeface="+mn-ea"/>
                <a:sym typeface="+mn-ea"/>
              </a:rPr>
              <a:t>1</a:t>
            </a:r>
            <a:r>
              <a:rPr lang="zh-CN" altLang="en-US" sz="1190" dirty="0">
                <a:ln>
                  <a:noFill/>
                  <a:prstDash val="sysDot"/>
                </a:ln>
                <a:solidFill>
                  <a:schemeClr val="tx1">
                    <a:lumMod val="85000"/>
                    <a:lumOff val="15000"/>
                  </a:schemeClr>
                </a:solidFill>
                <a:latin typeface="+mn-ea"/>
                <a:cs typeface="+mn-ea"/>
                <a:sym typeface="+mn-ea"/>
              </a:rPr>
              <a:t>）市场条件。（</a:t>
            </a:r>
            <a:r>
              <a:rPr lang="en-US" altLang="zh-CN" sz="1190" dirty="0">
                <a:ln>
                  <a:noFill/>
                  <a:prstDash val="sysDot"/>
                </a:ln>
                <a:solidFill>
                  <a:schemeClr val="tx1">
                    <a:lumMod val="85000"/>
                    <a:lumOff val="15000"/>
                  </a:schemeClr>
                </a:solidFill>
                <a:latin typeface="+mn-ea"/>
                <a:cs typeface="+mn-ea"/>
                <a:sym typeface="+mn-ea"/>
              </a:rPr>
              <a:t>2</a:t>
            </a:r>
            <a:r>
              <a:rPr lang="zh-CN" altLang="en-US" sz="1190" dirty="0">
                <a:ln>
                  <a:noFill/>
                  <a:prstDash val="sysDot"/>
                </a:ln>
                <a:solidFill>
                  <a:schemeClr val="tx1">
                    <a:lumMod val="85000"/>
                    <a:lumOff val="15000"/>
                  </a:schemeClr>
                </a:solidFill>
                <a:latin typeface="+mn-ea"/>
                <a:cs typeface="+mn-ea"/>
                <a:sym typeface="+mn-ea"/>
              </a:rPr>
              <a:t>）社会与文化因素。</a:t>
            </a:r>
            <a:endParaRPr lang="zh-CN" altLang="en-US" sz="1190" dirty="0">
              <a:ln>
                <a:noFill/>
                <a:prstDash val="sysDot"/>
              </a:ln>
              <a:solidFill>
                <a:schemeClr val="tx1">
                  <a:lumMod val="85000"/>
                  <a:lumOff val="15000"/>
                </a:schemeClr>
              </a:solidFill>
              <a:latin typeface="+mn-ea"/>
              <a:cs typeface="+mn-ea"/>
            </a:endParaRP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sym typeface="+mn-ea"/>
              </a:rPr>
              <a:t>（</a:t>
            </a:r>
            <a:r>
              <a:rPr lang="en-US" altLang="zh-CN" sz="1190" dirty="0">
                <a:ln>
                  <a:noFill/>
                  <a:prstDash val="sysDot"/>
                </a:ln>
                <a:solidFill>
                  <a:schemeClr val="tx1">
                    <a:lumMod val="85000"/>
                    <a:lumOff val="15000"/>
                  </a:schemeClr>
                </a:solidFill>
                <a:latin typeface="+mn-ea"/>
                <a:cs typeface="+mn-ea"/>
                <a:sym typeface="+mn-ea"/>
              </a:rPr>
              <a:t>3</a:t>
            </a:r>
            <a:r>
              <a:rPr lang="zh-CN" altLang="en-US" sz="1190" dirty="0">
                <a:ln>
                  <a:noFill/>
                  <a:prstDash val="sysDot"/>
                </a:ln>
                <a:solidFill>
                  <a:schemeClr val="tx1">
                    <a:lumMod val="85000"/>
                    <a:lumOff val="15000"/>
                  </a:schemeClr>
                </a:solidFill>
                <a:latin typeface="+mn-ea"/>
                <a:cs typeface="+mn-ea"/>
                <a:sym typeface="+mn-ea"/>
              </a:rPr>
              <a:t>）监管环境。（</a:t>
            </a:r>
            <a:r>
              <a:rPr lang="en-US" altLang="zh-CN" sz="1190" dirty="0">
                <a:ln>
                  <a:noFill/>
                  <a:prstDash val="sysDot"/>
                </a:ln>
                <a:solidFill>
                  <a:schemeClr val="tx1">
                    <a:lumMod val="85000"/>
                    <a:lumOff val="15000"/>
                  </a:schemeClr>
                </a:solidFill>
                <a:latin typeface="+mn-ea"/>
                <a:cs typeface="+mn-ea"/>
                <a:sym typeface="+mn-ea"/>
              </a:rPr>
              <a:t>4</a:t>
            </a:r>
            <a:r>
              <a:rPr lang="zh-CN" altLang="en-US" sz="1190" dirty="0">
                <a:ln>
                  <a:noFill/>
                  <a:prstDash val="sysDot"/>
                </a:ln>
                <a:solidFill>
                  <a:schemeClr val="tx1">
                    <a:lumMod val="85000"/>
                    <a:lumOff val="15000"/>
                  </a:schemeClr>
                </a:solidFill>
                <a:latin typeface="+mn-ea"/>
                <a:cs typeface="+mn-ea"/>
                <a:sym typeface="+mn-ea"/>
              </a:rPr>
              <a:t>）商业数据库。</a:t>
            </a:r>
            <a:endParaRPr lang="zh-CN" altLang="en-US" sz="1190" dirty="0">
              <a:ln>
                <a:noFill/>
                <a:prstDash val="sysDot"/>
              </a:ln>
              <a:solidFill>
                <a:schemeClr val="tx1">
                  <a:lumMod val="85000"/>
                  <a:lumOff val="15000"/>
                </a:schemeClr>
              </a:solidFill>
              <a:latin typeface="+mn-ea"/>
              <a:cs typeface="+mn-ea"/>
            </a:endParaRP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sym typeface="+mn-ea"/>
              </a:rPr>
              <a:t>（</a:t>
            </a:r>
            <a:r>
              <a:rPr lang="en-US" altLang="zh-CN" sz="1190" dirty="0">
                <a:ln>
                  <a:noFill/>
                  <a:prstDash val="sysDot"/>
                </a:ln>
                <a:solidFill>
                  <a:schemeClr val="tx1">
                    <a:lumMod val="85000"/>
                    <a:lumOff val="15000"/>
                  </a:schemeClr>
                </a:solidFill>
                <a:latin typeface="+mn-ea"/>
                <a:cs typeface="+mn-ea"/>
                <a:sym typeface="+mn-ea"/>
              </a:rPr>
              <a:t>5</a:t>
            </a:r>
            <a:r>
              <a:rPr lang="zh-CN" altLang="en-US" sz="1190" dirty="0">
                <a:ln>
                  <a:noFill/>
                  <a:prstDash val="sysDot"/>
                </a:ln>
                <a:solidFill>
                  <a:schemeClr val="tx1">
                    <a:lumMod val="85000"/>
                    <a:lumOff val="15000"/>
                  </a:schemeClr>
                </a:solidFill>
                <a:latin typeface="+mn-ea"/>
                <a:cs typeface="+mn-ea"/>
                <a:sym typeface="+mn-ea"/>
              </a:rPr>
              <a:t>）学术研究。（</a:t>
            </a:r>
            <a:r>
              <a:rPr lang="en-US" altLang="zh-CN" sz="1190" dirty="0">
                <a:ln>
                  <a:noFill/>
                  <a:prstDash val="sysDot"/>
                </a:ln>
                <a:solidFill>
                  <a:schemeClr val="tx1">
                    <a:lumMod val="85000"/>
                    <a:lumOff val="15000"/>
                  </a:schemeClr>
                </a:solidFill>
                <a:latin typeface="+mn-ea"/>
                <a:cs typeface="+mn-ea"/>
                <a:sym typeface="+mn-ea"/>
              </a:rPr>
              <a:t>6</a:t>
            </a:r>
            <a:r>
              <a:rPr lang="zh-CN" altLang="en-US" sz="1190" dirty="0">
                <a:ln>
                  <a:noFill/>
                  <a:prstDash val="sysDot"/>
                </a:ln>
                <a:solidFill>
                  <a:schemeClr val="tx1">
                    <a:lumMod val="85000"/>
                    <a:lumOff val="15000"/>
                  </a:schemeClr>
                </a:solidFill>
                <a:latin typeface="+mn-ea"/>
                <a:cs typeface="+mn-ea"/>
                <a:sym typeface="+mn-ea"/>
              </a:rPr>
              <a:t>）行业标准。</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sym typeface="+mn-ea"/>
              </a:rPr>
              <a:t>（</a:t>
            </a:r>
            <a:r>
              <a:rPr lang="en-US" altLang="zh-CN" sz="1190" dirty="0">
                <a:ln>
                  <a:noFill/>
                  <a:prstDash val="sysDot"/>
                </a:ln>
                <a:solidFill>
                  <a:schemeClr val="tx1">
                    <a:lumMod val="85000"/>
                    <a:lumOff val="15000"/>
                  </a:schemeClr>
                </a:solidFill>
                <a:latin typeface="+mn-ea"/>
                <a:cs typeface="+mn-ea"/>
                <a:sym typeface="+mn-ea"/>
              </a:rPr>
              <a:t>7</a:t>
            </a:r>
            <a:r>
              <a:rPr lang="zh-CN" altLang="en-US" sz="1190" dirty="0">
                <a:ln>
                  <a:noFill/>
                  <a:prstDash val="sysDot"/>
                </a:ln>
                <a:solidFill>
                  <a:schemeClr val="tx1">
                    <a:lumMod val="85000"/>
                    <a:lumOff val="15000"/>
                  </a:schemeClr>
                </a:solidFill>
                <a:latin typeface="+mn-ea"/>
                <a:cs typeface="+mn-ea"/>
                <a:sym typeface="+mn-ea"/>
              </a:rPr>
              <a:t>）</a:t>
            </a:r>
            <a:r>
              <a:rPr lang="zh-CN" altLang="en-US" sz="1190" dirty="0">
                <a:ln>
                  <a:noFill/>
                  <a:prstDash val="sysDot"/>
                </a:ln>
                <a:solidFill>
                  <a:schemeClr val="tx1">
                    <a:lumMod val="85000"/>
                    <a:lumOff val="15000"/>
                  </a:schemeClr>
                </a:solidFill>
                <a:latin typeface="+mn-ea"/>
                <a:cs typeface="+mn-ea"/>
              </a:rPr>
              <a:t>财务考虑因素（</a:t>
            </a:r>
            <a:r>
              <a:rPr lang="en-US" altLang="zh-CN" sz="1190" dirty="0">
                <a:ln>
                  <a:noFill/>
                  <a:prstDash val="sysDot"/>
                </a:ln>
                <a:solidFill>
                  <a:schemeClr val="tx1">
                    <a:lumMod val="85000"/>
                    <a:lumOff val="15000"/>
                  </a:schemeClr>
                </a:solidFill>
                <a:latin typeface="+mn-ea"/>
                <a:cs typeface="+mn-ea"/>
              </a:rPr>
              <a:t>8</a:t>
            </a:r>
            <a:r>
              <a:rPr lang="zh-CN" altLang="en-US" sz="1190" dirty="0">
                <a:ln>
                  <a:noFill/>
                  <a:prstDash val="sysDot"/>
                </a:ln>
                <a:solidFill>
                  <a:schemeClr val="tx1">
                    <a:lumMod val="85000"/>
                    <a:lumOff val="15000"/>
                  </a:schemeClr>
                </a:solidFill>
                <a:latin typeface="+mn-ea"/>
                <a:cs typeface="+mn-ea"/>
              </a:rPr>
              <a:t>）物理环境因素</a:t>
            </a:r>
          </a:p>
          <a:p>
            <a:pPr algn="ctr">
              <a:lnSpc>
                <a:spcPct val="150000"/>
              </a:lnSpc>
              <a:spcBef>
                <a:spcPct val="0"/>
              </a:spcBef>
              <a:spcAft>
                <a:spcPct val="0"/>
              </a:spcAft>
            </a:pPr>
            <a:endParaRPr lang="zh-CN" altLang="en-US" sz="1190" dirty="0">
              <a:ln>
                <a:noFill/>
                <a:prstDash val="sysDot"/>
              </a:ln>
              <a:solidFill>
                <a:schemeClr val="tx1">
                  <a:lumMod val="85000"/>
                  <a:lumOff val="15000"/>
                </a:schemeClr>
              </a:solidFill>
              <a:latin typeface="+mn-ea"/>
              <a:cs typeface="+mn-ea"/>
            </a:endParaRPr>
          </a:p>
        </p:txBody>
      </p:sp>
      <p:sp>
        <p:nvSpPr>
          <p:cNvPr id="14" name="矩形 13"/>
          <p:cNvSpPr/>
          <p:nvPr>
            <p:custDataLst>
              <p:tags r:id="rId4"/>
            </p:custDataLst>
          </p:nvPr>
        </p:nvSpPr>
        <p:spPr>
          <a:xfrm>
            <a:off x="5108827" y="1723704"/>
            <a:ext cx="2414749" cy="338172"/>
          </a:xfrm>
          <a:prstGeom prst="rect">
            <a:avLst/>
          </a:prstGeom>
          <a:noFill/>
        </p:spPr>
        <p:txBody>
          <a:bodyPr wrap="square" lIns="0" tIns="0" rIns="0" bIns="0" rtlCol="0" anchor="b" anchorCtr="0">
            <a:noAutofit/>
          </a:bodyPr>
          <a:lstStyle/>
          <a:p>
            <a:pPr algn="ctr">
              <a:spcBef>
                <a:spcPct val="0"/>
              </a:spcBef>
              <a:spcAft>
                <a:spcPct val="0"/>
              </a:spcAft>
            </a:pPr>
            <a:r>
              <a:rPr lang="zh-CN" altLang="en-US" sz="2040" b="1" kern="0" dirty="0">
                <a:solidFill>
                  <a:schemeClr val="accent1"/>
                </a:solidFill>
                <a:latin typeface="+mn-ea"/>
                <a:cs typeface="+mn-ea"/>
              </a:rPr>
              <a:t>事业环境因素</a:t>
            </a:r>
          </a:p>
        </p:txBody>
      </p:sp>
      <p:sp>
        <p:nvSpPr>
          <p:cNvPr id="15" name="椭圆 14"/>
          <p:cNvSpPr/>
          <p:nvPr>
            <p:custDataLst>
              <p:tags r:id="rId5"/>
            </p:custDataLst>
          </p:nvPr>
        </p:nvSpPr>
        <p:spPr>
          <a:xfrm>
            <a:off x="5975847" y="1091559"/>
            <a:ext cx="680224" cy="680224"/>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a:solidFill>
                <a:schemeClr val="lt1"/>
              </a:solidFill>
            </a:endParaRPr>
          </a:p>
        </p:txBody>
      </p:sp>
      <p:sp>
        <p:nvSpPr>
          <p:cNvPr id="16" name="椭圆 15"/>
          <p:cNvSpPr/>
          <p:nvPr>
            <p:custDataLst>
              <p:tags r:id="rId6"/>
            </p:custDataLst>
          </p:nvPr>
        </p:nvSpPr>
        <p:spPr>
          <a:xfrm>
            <a:off x="5999136" y="1091074"/>
            <a:ext cx="634132" cy="634132"/>
          </a:xfrm>
          <a:prstGeom prst="ellipse">
            <a:avLst/>
          </a:prstGeom>
          <a:solidFill>
            <a:schemeClr val="accent1"/>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a:solidFill>
                <a:schemeClr val="lt1"/>
              </a:solidFill>
            </a:endParaRPr>
          </a:p>
        </p:txBody>
      </p:sp>
      <p:sp>
        <p:nvSpPr>
          <p:cNvPr id="19" name="圆角矩形 18"/>
          <p:cNvSpPr/>
          <p:nvPr>
            <p:custDataLst>
              <p:tags r:id="rId7"/>
            </p:custDataLst>
          </p:nvPr>
        </p:nvSpPr>
        <p:spPr>
          <a:xfrm>
            <a:off x="585479" y="1417601"/>
            <a:ext cx="3111955" cy="3327375"/>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a:solidFill>
                <a:schemeClr val="lt1"/>
              </a:solidFill>
            </a:endParaRPr>
          </a:p>
        </p:txBody>
      </p:sp>
      <p:sp>
        <p:nvSpPr>
          <p:cNvPr id="20" name="矩形 19"/>
          <p:cNvSpPr/>
          <p:nvPr>
            <p:custDataLst>
              <p:tags r:id="rId8"/>
            </p:custDataLst>
          </p:nvPr>
        </p:nvSpPr>
        <p:spPr>
          <a:xfrm>
            <a:off x="934325" y="2344783"/>
            <a:ext cx="2414749" cy="1986334"/>
          </a:xfrm>
          <a:prstGeom prst="rect">
            <a:avLst/>
          </a:prstGeom>
        </p:spPr>
        <p:txBody>
          <a:bodyPr wrap="square" lIns="0" tIns="0" rIns="0" bIns="0">
            <a:noAutofit/>
          </a:bodyPr>
          <a:lstStyle/>
          <a:p>
            <a:pPr algn="ctr">
              <a:lnSpc>
                <a:spcPct val="150000"/>
              </a:lnSpc>
              <a:spcBef>
                <a:spcPct val="0"/>
              </a:spcBef>
              <a:spcAft>
                <a:spcPct val="0"/>
              </a:spcAft>
            </a:pPr>
            <a:r>
              <a:rPr lang="zh-CN" altLang="en-US" sz="1190" b="1" dirty="0">
                <a:ln>
                  <a:noFill/>
                  <a:prstDash val="sysDot"/>
                </a:ln>
                <a:solidFill>
                  <a:schemeClr val="tx1">
                    <a:lumMod val="85000"/>
                    <a:lumOff val="15000"/>
                  </a:schemeClr>
                </a:solidFill>
                <a:latin typeface="+mn-ea"/>
                <a:cs typeface="+mn-ea"/>
              </a:rPr>
              <a:t>支持项目规划和执行的重要资源</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1</a:t>
            </a:r>
            <a:r>
              <a:rPr lang="zh-CN" altLang="en-US" sz="1190" dirty="0">
                <a:ln>
                  <a:noFill/>
                  <a:prstDash val="sysDot"/>
                </a:ln>
                <a:solidFill>
                  <a:schemeClr val="tx1">
                    <a:lumMod val="85000"/>
                    <a:lumOff val="15000"/>
                  </a:schemeClr>
                </a:solidFill>
                <a:latin typeface="+mn-ea"/>
                <a:cs typeface="+mn-ea"/>
              </a:rPr>
              <a:t>）过程资产。</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2</a:t>
            </a:r>
            <a:r>
              <a:rPr lang="zh-CN" altLang="en-US" sz="1190" dirty="0">
                <a:ln>
                  <a:noFill/>
                  <a:prstDash val="sysDot"/>
                </a:ln>
                <a:solidFill>
                  <a:schemeClr val="tx1">
                    <a:lumMod val="85000"/>
                    <a:lumOff val="15000"/>
                  </a:schemeClr>
                </a:solidFill>
                <a:latin typeface="+mn-ea"/>
                <a:cs typeface="+mn-ea"/>
              </a:rPr>
              <a:t>）治理文件。</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3</a:t>
            </a:r>
            <a:r>
              <a:rPr lang="zh-CN" altLang="en-US" sz="1190" dirty="0">
                <a:ln>
                  <a:noFill/>
                  <a:prstDash val="sysDot"/>
                </a:ln>
                <a:solidFill>
                  <a:schemeClr val="tx1">
                    <a:lumMod val="85000"/>
                    <a:lumOff val="15000"/>
                  </a:schemeClr>
                </a:solidFill>
                <a:latin typeface="+mn-ea"/>
                <a:cs typeface="+mn-ea"/>
              </a:rPr>
              <a:t>）数据资产。</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4</a:t>
            </a:r>
            <a:r>
              <a:rPr lang="zh-CN" altLang="en-US" sz="1190" dirty="0">
                <a:ln>
                  <a:noFill/>
                  <a:prstDash val="sysDot"/>
                </a:ln>
                <a:solidFill>
                  <a:schemeClr val="tx1">
                    <a:lumMod val="85000"/>
                    <a:lumOff val="15000"/>
                  </a:schemeClr>
                </a:solidFill>
                <a:latin typeface="+mn-ea"/>
                <a:cs typeface="+mn-ea"/>
              </a:rPr>
              <a:t>）知识资产。</a:t>
            </a:r>
          </a:p>
          <a:p>
            <a:pPr algn="ctr">
              <a:lnSpc>
                <a:spcPct val="150000"/>
              </a:lnSpc>
              <a:spcBef>
                <a:spcPct val="0"/>
              </a:spcBef>
              <a:spcAft>
                <a:spcPct val="0"/>
              </a:spcAft>
            </a:pPr>
            <a:r>
              <a:rPr lang="zh-CN" altLang="en-US" sz="1190" dirty="0">
                <a:ln>
                  <a:noFill/>
                  <a:prstDash val="sysDot"/>
                </a:ln>
                <a:solidFill>
                  <a:schemeClr val="tx1">
                    <a:lumMod val="85000"/>
                    <a:lumOff val="15000"/>
                  </a:schemeClr>
                </a:solidFill>
                <a:latin typeface="+mn-ea"/>
                <a:cs typeface="+mn-ea"/>
              </a:rPr>
              <a:t>（</a:t>
            </a:r>
            <a:r>
              <a:rPr lang="en-US" altLang="zh-CN" sz="1190" dirty="0">
                <a:ln>
                  <a:noFill/>
                  <a:prstDash val="sysDot"/>
                </a:ln>
                <a:solidFill>
                  <a:schemeClr val="tx1">
                    <a:lumMod val="85000"/>
                    <a:lumOff val="15000"/>
                  </a:schemeClr>
                </a:solidFill>
                <a:latin typeface="+mn-ea"/>
                <a:cs typeface="+mn-ea"/>
              </a:rPr>
              <a:t>5</a:t>
            </a:r>
            <a:r>
              <a:rPr lang="zh-CN" altLang="en-US" sz="1190" dirty="0">
                <a:ln>
                  <a:noFill/>
                  <a:prstDash val="sysDot"/>
                </a:ln>
                <a:solidFill>
                  <a:schemeClr val="tx1">
                    <a:lumMod val="85000"/>
                    <a:lumOff val="15000"/>
                  </a:schemeClr>
                </a:solidFill>
                <a:latin typeface="+mn-ea"/>
                <a:cs typeface="+mn-ea"/>
              </a:rPr>
              <a:t>）安保与安全措施。</a:t>
            </a:r>
          </a:p>
        </p:txBody>
      </p:sp>
      <p:sp>
        <p:nvSpPr>
          <p:cNvPr id="12" name="矩形 11"/>
          <p:cNvSpPr/>
          <p:nvPr>
            <p:custDataLst>
              <p:tags r:id="rId9"/>
            </p:custDataLst>
          </p:nvPr>
        </p:nvSpPr>
        <p:spPr>
          <a:xfrm>
            <a:off x="934325" y="1769424"/>
            <a:ext cx="2414749" cy="338172"/>
          </a:xfrm>
          <a:prstGeom prst="rect">
            <a:avLst/>
          </a:prstGeom>
          <a:noFill/>
        </p:spPr>
        <p:txBody>
          <a:bodyPr wrap="square" lIns="0" tIns="0" rIns="0" bIns="0" rtlCol="0" anchor="b" anchorCtr="0">
            <a:noAutofit/>
          </a:bodyPr>
          <a:lstStyle/>
          <a:p>
            <a:pPr algn="ctr">
              <a:spcBef>
                <a:spcPct val="0"/>
              </a:spcBef>
              <a:spcAft>
                <a:spcPct val="0"/>
              </a:spcAft>
            </a:pPr>
            <a:r>
              <a:rPr lang="zh-CN" altLang="en-US" sz="2040" b="1" kern="0" dirty="0">
                <a:solidFill>
                  <a:schemeClr val="accent1"/>
                </a:solidFill>
                <a:latin typeface="+mn-ea"/>
                <a:cs typeface="+mn-ea"/>
              </a:rPr>
              <a:t>组织过程资产</a:t>
            </a:r>
          </a:p>
        </p:txBody>
      </p:sp>
      <p:cxnSp>
        <p:nvCxnSpPr>
          <p:cNvPr id="13" name="直接连接符 12"/>
          <p:cNvCxnSpPr/>
          <p:nvPr>
            <p:custDataLst>
              <p:tags r:id="rId10"/>
            </p:custDataLst>
          </p:nvPr>
        </p:nvCxnSpPr>
        <p:spPr>
          <a:xfrm>
            <a:off x="6180108" y="4472790"/>
            <a:ext cx="272187"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cxnSp>
        <p:nvCxnSpPr>
          <p:cNvPr id="23" name="直接连接符 22"/>
          <p:cNvCxnSpPr/>
          <p:nvPr>
            <p:custDataLst>
              <p:tags r:id="rId11"/>
            </p:custDataLst>
          </p:nvPr>
        </p:nvCxnSpPr>
        <p:spPr>
          <a:xfrm>
            <a:off x="2005605" y="4472790"/>
            <a:ext cx="272187"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sp>
        <p:nvSpPr>
          <p:cNvPr id="17" name="椭圆 16"/>
          <p:cNvSpPr/>
          <p:nvPr>
            <p:custDataLst>
              <p:tags r:id="rId12"/>
            </p:custDataLst>
          </p:nvPr>
        </p:nvSpPr>
        <p:spPr>
          <a:xfrm>
            <a:off x="1801344" y="1091559"/>
            <a:ext cx="680224" cy="680224"/>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a:solidFill>
                <a:schemeClr val="lt1"/>
              </a:solidFill>
            </a:endParaRPr>
          </a:p>
        </p:txBody>
      </p:sp>
      <p:sp>
        <p:nvSpPr>
          <p:cNvPr id="25" name="椭圆 24"/>
          <p:cNvSpPr/>
          <p:nvPr>
            <p:custDataLst>
              <p:tags r:id="rId13"/>
            </p:custDataLst>
          </p:nvPr>
        </p:nvSpPr>
        <p:spPr>
          <a:xfrm>
            <a:off x="1824632" y="1091074"/>
            <a:ext cx="634132" cy="634132"/>
          </a:xfrm>
          <a:prstGeom prst="ellipse">
            <a:avLst/>
          </a:prstGeom>
          <a:solidFill>
            <a:schemeClr val="accent1"/>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30" dirty="0">
              <a:solidFill>
                <a:schemeClr val="lt1"/>
              </a:solidFill>
            </a:endParaRPr>
          </a:p>
        </p:txBody>
      </p:sp>
      <p:pic>
        <p:nvPicPr>
          <p:cNvPr id="18" name="图形 16" descr="333438303937363b333438313038303bd7e9d6afbcdcb9b9"/>
          <p:cNvPicPr>
            <a:picLocks noChangeAspect="1"/>
          </p:cNvPicPr>
          <p:nvPr>
            <p:custDataLst>
              <p:tags r:id="rId14"/>
            </p:custDataLst>
          </p:nvPr>
        </p:nvPicPr>
        <p:blipFill>
          <a:blip>
            <a:extLst>
              <a:ext uri="{96DAC541-7B7A-43D3-8B79-37D633B846F1}">
                <asvg:svgBlip xmlns:asvg="http://schemas.microsoft.com/office/drawing/2016/SVG/main" r:embed="rId17"/>
              </a:ext>
            </a:extLst>
          </a:blip>
          <a:stretch>
            <a:fillRect/>
          </a:stretch>
        </p:blipFill>
        <p:spPr>
          <a:xfrm>
            <a:off x="2017735" y="1284661"/>
            <a:ext cx="247284" cy="247284"/>
          </a:xfrm>
          <a:prstGeom prst="rect">
            <a:avLst/>
          </a:prstGeom>
        </p:spPr>
      </p:pic>
      <p:pic>
        <p:nvPicPr>
          <p:cNvPr id="27" name="图形 17" descr="333438303937363b333438313039323bcfeec4bfbcc6bbae"/>
          <p:cNvPicPr>
            <a:picLocks noChangeAspect="1"/>
          </p:cNvPicPr>
          <p:nvPr>
            <p:custDataLst>
              <p:tags r:id="rId15"/>
            </p:custDataLst>
          </p:nvPr>
        </p:nvPicPr>
        <p:blipFill>
          <a:blip>
            <a:extLst>
              <a:ext uri="{96DAC541-7B7A-43D3-8B79-37D633B846F1}">
                <asvg:svgBlip xmlns:asvg="http://schemas.microsoft.com/office/drawing/2016/SVG/main" r:embed="rId18"/>
              </a:ext>
            </a:extLst>
          </a:blip>
          <a:stretch>
            <a:fillRect/>
          </a:stretch>
        </p:blipFill>
        <p:spPr>
          <a:xfrm>
            <a:off x="6192237" y="1284175"/>
            <a:ext cx="247444" cy="247444"/>
          </a:xfrm>
          <a:prstGeom prst="rect">
            <a:avLst/>
          </a:prstGeom>
        </p:spPr>
      </p:pic>
      <p:sp>
        <p:nvSpPr>
          <p:cNvPr id="4" name="图形"/>
          <p:cNvSpPr txBox="1"/>
          <p:nvPr/>
        </p:nvSpPr>
        <p:spPr>
          <a:xfrm>
            <a:off x="706755" y="168910"/>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项目内外部运行环境</a:t>
            </a:r>
          </a:p>
        </p:txBody>
      </p:sp>
      <p:grpSp>
        <p:nvGrpSpPr>
          <p:cNvPr id="8" name="组合 7"/>
          <p:cNvGrpSpPr/>
          <p:nvPr/>
        </p:nvGrpSpPr>
        <p:grpSpPr>
          <a:xfrm>
            <a:off x="3810" y="165735"/>
            <a:ext cx="9147810" cy="429260"/>
            <a:chOff x="6" y="261"/>
            <a:chExt cx="14406" cy="676"/>
          </a:xfrm>
        </p:grpSpPr>
        <p:sp>
          <p:nvSpPr>
            <p:cNvPr id="9" name="平行四边形 8"/>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29" name="平行四边形 28"/>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20000"/>
                                  </p:iterate>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0" name="ísḻíďè"/>
          <p:cNvSpPr txBox="1"/>
          <p:nvPr/>
        </p:nvSpPr>
        <p:spPr>
          <a:xfrm>
            <a:off x="282598" y="681840"/>
            <a:ext cx="7842097" cy="3009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项目管理认证包括</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PMP</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认证、计算机技术与软件专业技术资格（软考）等。</a:t>
            </a:r>
          </a:p>
        </p:txBody>
      </p:sp>
      <p:pic>
        <p:nvPicPr>
          <p:cNvPr id="4" name="图片 9"/>
          <p:cNvPicPr>
            <a:picLocks noChangeAspect="1"/>
          </p:cNvPicPr>
          <p:nvPr/>
        </p:nvPicPr>
        <p:blipFill>
          <a:blip r:embed="rId3" cstate="print"/>
          <a:stretch>
            <a:fillRect/>
          </a:stretch>
        </p:blipFill>
        <p:spPr>
          <a:xfrm>
            <a:off x="358140" y="1673543"/>
            <a:ext cx="3421380" cy="2588895"/>
          </a:xfrm>
          <a:prstGeom prst="rect">
            <a:avLst/>
          </a:prstGeom>
          <a:noFill/>
          <a:ln>
            <a:noFill/>
          </a:ln>
        </p:spPr>
      </p:pic>
      <p:sp>
        <p:nvSpPr>
          <p:cNvPr id="8" name="文本框 7"/>
          <p:cNvSpPr txBox="1"/>
          <p:nvPr/>
        </p:nvSpPr>
        <p:spPr>
          <a:xfrm>
            <a:off x="3918585" y="1310640"/>
            <a:ext cx="5022215" cy="1060450"/>
          </a:xfrm>
          <a:prstGeom prst="rect">
            <a:avLst/>
          </a:prstGeom>
        </p:spPr>
        <p:txBody>
          <a:bodyPr wrap="square">
            <a:spAutoFit/>
          </a:bodyPr>
          <a:lstStyle/>
          <a:p>
            <a:pPr lvl="0" indent="267970" algn="l" defTabSz="266700">
              <a:lnSpc>
                <a:spcPct val="150000"/>
              </a:lnSpc>
              <a:buClrTx/>
              <a:buSzTx/>
              <a:buFontTx/>
            </a:pPr>
            <a:r>
              <a:rPr kumimoji="1" lang="zh-CN" altLang="en-US" sz="1400" b="1">
                <a:latin typeface="方正大黑简体" panose="02000000000000000000" pitchFamily="2" charset="-122"/>
                <a:ea typeface="方正大黑简体" panose="02000000000000000000" pitchFamily="2" charset="-122"/>
                <a:sym typeface="+mn-ea"/>
              </a:rPr>
              <a:t>项目经理资格认证（Project Management Professional，PMP）</a:t>
            </a:r>
            <a:r>
              <a:rPr kumimoji="1" lang="zh-CN" altLang="en-US" sz="1400">
                <a:latin typeface="方正大黑简体" panose="02000000000000000000" pitchFamily="2" charset="-122"/>
                <a:ea typeface="方正大黑简体" panose="02000000000000000000" pitchFamily="2" charset="-122"/>
                <a:sym typeface="+mn-ea"/>
              </a:rPr>
              <a:t>是由美国项目管理协会（Project Management Institute，PMI）颁发的</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全球权威项目管理认证</a:t>
            </a:r>
            <a:r>
              <a:rPr kumimoji="1" lang="zh-CN" altLang="en-US" sz="1400">
                <a:latin typeface="方正大黑简体" panose="02000000000000000000" pitchFamily="2" charset="-122"/>
                <a:ea typeface="方正大黑简体" panose="02000000000000000000" pitchFamily="2" charset="-122"/>
                <a:sym typeface="+mn-ea"/>
              </a:rPr>
              <a:t>。</a:t>
            </a:r>
          </a:p>
        </p:txBody>
      </p:sp>
      <p:sp>
        <p:nvSpPr>
          <p:cNvPr id="9" name="文本框 8"/>
          <p:cNvSpPr txBox="1"/>
          <p:nvPr/>
        </p:nvSpPr>
        <p:spPr>
          <a:xfrm>
            <a:off x="3860800" y="2519680"/>
            <a:ext cx="5080000" cy="2353310"/>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考取PMP认证有以下</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好处</a:t>
            </a:r>
            <a:r>
              <a:rPr kumimoji="1" lang="zh-CN" altLang="en-US" sz="1400">
                <a:latin typeface="方正大黑简体" panose="02000000000000000000" pitchFamily="2" charset="-122"/>
                <a:ea typeface="方正大黑简体" panose="02000000000000000000" pitchFamily="2" charset="-122"/>
                <a:sym typeface="+mn-ea"/>
              </a:rPr>
              <a:t>。</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1）提升国际化项目管理能力</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2）增强职场竞争力</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3）拓展职业发展机会</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4）提升全球职业认可度</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5）增强企业资质与市场竞争力</a:t>
            </a:r>
          </a:p>
          <a:p>
            <a:pPr lvl="0" indent="267970" algn="l" defTabSz="266700">
              <a:lnSpc>
                <a:spcPct val="150000"/>
              </a:lnSpc>
              <a:buClrTx/>
              <a:buSzTx/>
              <a:buFontTx/>
            </a:pPr>
            <a:endParaRPr kumimoji="1" lang="zh-CN" altLang="en-US" sz="1400">
              <a:latin typeface="方正大黑简体" panose="02000000000000000000" pitchFamily="2" charset="-122"/>
              <a:ea typeface="方正大黑简体" panose="02000000000000000000" pitchFamily="2" charset="-122"/>
              <a:sym typeface="+mn-ea"/>
            </a:endParaRPr>
          </a:p>
        </p:txBody>
      </p:sp>
      <p:sp>
        <p:nvSpPr>
          <p:cNvPr id="10" name="图形"/>
          <p:cNvSpPr txBox="1"/>
          <p:nvPr/>
        </p:nvSpPr>
        <p:spPr>
          <a:xfrm>
            <a:off x="706755" y="168910"/>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职业证书认证</a:t>
            </a:r>
          </a:p>
        </p:txBody>
      </p:sp>
      <p:grpSp>
        <p:nvGrpSpPr>
          <p:cNvPr id="11" name="组合 10"/>
          <p:cNvGrpSpPr/>
          <p:nvPr/>
        </p:nvGrpSpPr>
        <p:grpSpPr>
          <a:xfrm>
            <a:off x="3810" y="165735"/>
            <a:ext cx="9147810" cy="429260"/>
            <a:chOff x="6" y="261"/>
            <a:chExt cx="14406" cy="676"/>
          </a:xfrm>
        </p:grpSpPr>
        <p:sp>
          <p:nvSpPr>
            <p:cNvPr id="14" name="平行四边形 1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3" name="平行四边形 12"/>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2" name="直接连接符 11"/>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20000"/>
                                  </p:iterate>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文本框 7"/>
          <p:cNvSpPr txBox="1"/>
          <p:nvPr/>
        </p:nvSpPr>
        <p:spPr>
          <a:xfrm>
            <a:off x="201295" y="617855"/>
            <a:ext cx="8046720" cy="1060450"/>
          </a:xfrm>
          <a:prstGeom prst="rect">
            <a:avLst/>
          </a:prstGeom>
        </p:spPr>
        <p:txBody>
          <a:bodyPr wrap="square">
            <a:spAutoFit/>
          </a:bodyPr>
          <a:lstStyle/>
          <a:p>
            <a:pPr lvl="0" indent="267970" algn="l" defTabSz="266700">
              <a:lnSpc>
                <a:spcPct val="150000"/>
              </a:lnSpc>
              <a:buClrTx/>
              <a:buSzTx/>
              <a:buFontTx/>
            </a:pPr>
            <a:r>
              <a:rPr kumimoji="1" lang="zh-CN" altLang="en-US" sz="1400" b="1">
                <a:latin typeface="方正大黑简体" panose="02000000000000000000" pitchFamily="2" charset="-122"/>
                <a:ea typeface="方正大黑简体" panose="02000000000000000000" pitchFamily="2" charset="-122"/>
                <a:sym typeface="+mn-ea"/>
              </a:rPr>
              <a:t>计算机技术与软件专业技术资格（简称软考）</a:t>
            </a:r>
            <a:r>
              <a:rPr kumimoji="1" lang="zh-CN" altLang="en-US" sz="1400">
                <a:latin typeface="方正大黑简体" panose="02000000000000000000" pitchFamily="2" charset="-122"/>
                <a:ea typeface="方正大黑简体" panose="02000000000000000000" pitchFamily="2" charset="-122"/>
                <a:sym typeface="+mn-ea"/>
              </a:rPr>
              <a:t>是由中国人力资源和社会保障部与工业和信息化部联合组织的</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国家级权威认证考试</a:t>
            </a:r>
            <a:r>
              <a:rPr kumimoji="1" lang="zh-CN" altLang="en-US" sz="1400">
                <a:latin typeface="方正大黑简体" panose="02000000000000000000" pitchFamily="2" charset="-122"/>
                <a:ea typeface="方正大黑简体" panose="02000000000000000000" pitchFamily="2" charset="-122"/>
                <a:sym typeface="+mn-ea"/>
              </a:rPr>
              <a:t>。不仅具有</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职业资格证书效力</a:t>
            </a:r>
            <a:r>
              <a:rPr kumimoji="1" lang="zh-CN" altLang="en-US" sz="1400">
                <a:latin typeface="方正大黑简体" panose="02000000000000000000" pitchFamily="2" charset="-122"/>
                <a:ea typeface="方正大黑简体" panose="02000000000000000000" pitchFamily="2" charset="-122"/>
                <a:sym typeface="+mn-ea"/>
              </a:rPr>
              <a:t>，还兼具</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职称资格证书的效力</a:t>
            </a:r>
            <a:r>
              <a:rPr kumimoji="1" lang="zh-CN" altLang="en-US" sz="1400">
                <a:latin typeface="方正大黑简体" panose="02000000000000000000" pitchFamily="2" charset="-122"/>
                <a:ea typeface="方正大黑简体" panose="02000000000000000000" pitchFamily="2" charset="-122"/>
                <a:sym typeface="+mn-ea"/>
              </a:rPr>
              <a:t>，是中国</a:t>
            </a:r>
            <a:r>
              <a:rPr kumimoji="1" lang="en-US" altLang="zh-CN" sz="1400">
                <a:latin typeface="方正大黑简体" panose="02000000000000000000" pitchFamily="2" charset="-122"/>
                <a:ea typeface="方正大黑简体" panose="02000000000000000000" pitchFamily="2" charset="-122"/>
                <a:sym typeface="+mn-ea"/>
              </a:rPr>
              <a:t>IT</a:t>
            </a:r>
            <a:r>
              <a:rPr kumimoji="1" lang="zh-CN" altLang="en-US" sz="1400">
                <a:latin typeface="方正大黑简体" panose="02000000000000000000" pitchFamily="2" charset="-122"/>
                <a:ea typeface="方正大黑简体" panose="02000000000000000000" pitchFamily="2" charset="-122"/>
                <a:sym typeface="+mn-ea"/>
              </a:rPr>
              <a:t>领域含金量最高的认证之一。</a:t>
            </a:r>
          </a:p>
        </p:txBody>
      </p:sp>
      <p:sp>
        <p:nvSpPr>
          <p:cNvPr id="9" name="文本框 8"/>
          <p:cNvSpPr txBox="1"/>
          <p:nvPr/>
        </p:nvSpPr>
        <p:spPr>
          <a:xfrm>
            <a:off x="4064000" y="1819275"/>
            <a:ext cx="5080000" cy="2030095"/>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考取软考（项目管理类）证书具有以下</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好处</a:t>
            </a:r>
            <a:r>
              <a:rPr kumimoji="1" lang="zh-CN" altLang="en-US" sz="1400">
                <a:latin typeface="方正大黑简体" panose="02000000000000000000" pitchFamily="2" charset="-122"/>
                <a:ea typeface="方正大黑简体" panose="02000000000000000000" pitchFamily="2" charset="-122"/>
                <a:sym typeface="+mn-ea"/>
              </a:rPr>
              <a:t>。</a:t>
            </a:r>
          </a:p>
          <a:p>
            <a:pPr lvl="0" indent="267970" algn="l"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sym typeface="+mn-ea"/>
              </a:rPr>
              <a:t>1</a:t>
            </a:r>
            <a:r>
              <a:rPr kumimoji="1" lang="zh-CN" altLang="en-US" sz="1400">
                <a:latin typeface="方正大黑简体" panose="02000000000000000000" pitchFamily="2" charset="-122"/>
                <a:ea typeface="方正大黑简体" panose="02000000000000000000" pitchFamily="2" charset="-122"/>
                <a:sym typeface="+mn-ea"/>
              </a:rPr>
              <a:t>）锻造复合型能力</a:t>
            </a:r>
          </a:p>
          <a:p>
            <a:pPr lvl="0" indent="267970" algn="l"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）助力职称评定</a:t>
            </a:r>
          </a:p>
          <a:p>
            <a:pPr lvl="0" indent="267970" algn="l"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sym typeface="+mn-ea"/>
              </a:rPr>
              <a:t>3</a:t>
            </a:r>
            <a:r>
              <a:rPr kumimoji="1" lang="zh-CN" altLang="en-US" sz="1400">
                <a:latin typeface="方正大黑简体" panose="02000000000000000000" pitchFamily="2" charset="-122"/>
                <a:ea typeface="方正大黑简体" panose="02000000000000000000" pitchFamily="2" charset="-122"/>
                <a:sym typeface="+mn-ea"/>
              </a:rPr>
              <a:t>）提升职场竞争力</a:t>
            </a:r>
          </a:p>
          <a:p>
            <a:pPr lvl="0" indent="267970" algn="l"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sym typeface="+mn-ea"/>
              </a:rPr>
              <a:t>4</a:t>
            </a:r>
            <a:r>
              <a:rPr kumimoji="1" lang="zh-CN" altLang="en-US" sz="1400">
                <a:latin typeface="方正大黑简体" panose="02000000000000000000" pitchFamily="2" charset="-122"/>
                <a:ea typeface="方正大黑简体" panose="02000000000000000000" pitchFamily="2" charset="-122"/>
                <a:sym typeface="+mn-ea"/>
              </a:rPr>
              <a:t>）促进岗位晋升</a:t>
            </a:r>
          </a:p>
          <a:p>
            <a:pPr lvl="0" indent="267970" algn="l"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sym typeface="+mn-ea"/>
              </a:rPr>
              <a:t>5</a:t>
            </a:r>
            <a:r>
              <a:rPr kumimoji="1" lang="zh-CN" altLang="en-US" sz="1400">
                <a:latin typeface="方正大黑简体" panose="02000000000000000000" pitchFamily="2" charset="-122"/>
                <a:ea typeface="方正大黑简体" panose="02000000000000000000" pitchFamily="2" charset="-122"/>
                <a:sym typeface="+mn-ea"/>
              </a:rPr>
              <a:t>）增强招投标资质</a:t>
            </a:r>
          </a:p>
        </p:txBody>
      </p:sp>
      <p:pic>
        <p:nvPicPr>
          <p:cNvPr id="101" name="图片 100"/>
          <p:cNvPicPr/>
          <p:nvPr/>
        </p:nvPicPr>
        <p:blipFill>
          <a:blip r:embed="rId3" cstate="print"/>
          <a:srcRect l="8272" t="8818" r="7625" b="7855"/>
          <a:stretch>
            <a:fillRect/>
          </a:stretch>
        </p:blipFill>
        <p:spPr>
          <a:xfrm>
            <a:off x="131445" y="1734820"/>
            <a:ext cx="3729355" cy="2566035"/>
          </a:xfrm>
          <a:prstGeom prst="rect">
            <a:avLst/>
          </a:prstGeom>
          <a:noFill/>
          <a:ln w="9525">
            <a:noFill/>
          </a:ln>
        </p:spPr>
      </p:pic>
      <p:sp>
        <p:nvSpPr>
          <p:cNvPr id="10" name="图形"/>
          <p:cNvSpPr txBox="1"/>
          <p:nvPr/>
        </p:nvSpPr>
        <p:spPr>
          <a:xfrm>
            <a:off x="706755" y="168910"/>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职业证书认证</a:t>
            </a:r>
          </a:p>
        </p:txBody>
      </p:sp>
      <p:grpSp>
        <p:nvGrpSpPr>
          <p:cNvPr id="11" name="组合 10"/>
          <p:cNvGrpSpPr/>
          <p:nvPr/>
        </p:nvGrpSpPr>
        <p:grpSpPr>
          <a:xfrm>
            <a:off x="3810" y="165735"/>
            <a:ext cx="9147810" cy="429260"/>
            <a:chOff x="6" y="261"/>
            <a:chExt cx="14406" cy="676"/>
          </a:xfrm>
        </p:grpSpPr>
        <p:sp>
          <p:nvSpPr>
            <p:cNvPr id="14" name="平行四边形 1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3" name="平行四边形 12"/>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2" name="直接连接符 11"/>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677273" y="1458563"/>
            <a:ext cx="7507605" cy="1407795"/>
            <a:chOff x="-220379" y="1848359"/>
            <a:chExt cx="7507605" cy="1407795"/>
          </a:xfrm>
        </p:grpSpPr>
        <p:sp>
          <p:nvSpPr>
            <p:cNvPr id="16" name="文本框 15"/>
            <p:cNvSpPr txBox="1"/>
            <p:nvPr>
              <p:custDataLst>
                <p:tags r:id="rId2"/>
              </p:custDataLst>
            </p:nvPr>
          </p:nvSpPr>
          <p:spPr>
            <a:xfrm>
              <a:off x="-220379" y="2057274"/>
              <a:ext cx="7507605" cy="119888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价值驱动的软件项目管理知识体系</a:t>
              </a:r>
            </a:p>
            <a:p>
              <a:endPar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endParaRP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矩形: 圆角 4"/>
          <p:cNvSpPr/>
          <p:nvPr/>
        </p:nvSpPr>
        <p:spPr>
          <a:xfrm>
            <a:off x="405412" y="1072576"/>
            <a:ext cx="3056242" cy="298624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pic>
        <p:nvPicPr>
          <p:cNvPr id="10" name="图片 3"/>
          <p:cNvPicPr>
            <a:picLocks noChangeAspect="1"/>
          </p:cNvPicPr>
          <p:nvPr/>
        </p:nvPicPr>
        <p:blipFill>
          <a:blip r:embed="rId3"/>
          <a:stretch>
            <a:fillRect/>
          </a:stretch>
        </p:blipFill>
        <p:spPr>
          <a:xfrm>
            <a:off x="3723975" y="1154465"/>
            <a:ext cx="4962955" cy="2689747"/>
          </a:xfrm>
          <a:prstGeom prst="rect">
            <a:avLst/>
          </a:prstGeom>
          <a:noFill/>
          <a:ln>
            <a:noFill/>
          </a:ln>
        </p:spPr>
      </p:pic>
      <p:sp>
        <p:nvSpPr>
          <p:cNvPr id="14" name="ísḻíďè"/>
          <p:cNvSpPr txBox="1"/>
          <p:nvPr/>
        </p:nvSpPr>
        <p:spPr>
          <a:xfrm>
            <a:off x="518542" y="1449929"/>
            <a:ext cx="2759898" cy="2187074"/>
          </a:xfrm>
          <a:prstGeom prst="rect">
            <a:avLst/>
          </a:prstGeom>
          <a:noFill/>
        </p:spPr>
        <p:txBody>
          <a:bodyPr wrap="square" lIns="0" tIns="0" rIns="0" bIns="0" rtlCol="0">
            <a:spAutoFit/>
          </a:bodyPr>
          <a:lstStyle/>
          <a:p>
            <a:pPr marL="285750" indent="-285750" algn="just">
              <a:lnSpc>
                <a:spcPct val="140000"/>
              </a:lnSpc>
              <a:spcAft>
                <a:spcPts val="1200"/>
              </a:spcAft>
              <a:buFont typeface="Arial" panose="020B0604020202020204" pitchFamily="34" charset="0"/>
              <a:buChar char="•"/>
              <a:defRPr/>
            </a:pPr>
            <a:r>
              <a:rPr kumimoji="1" lang="zh-CN" altLang="en-US" sz="1600">
                <a:latin typeface="方正大黑简体" panose="02000000000000000000" pitchFamily="2" charset="-122"/>
                <a:ea typeface="方正大黑简体" panose="02000000000000000000" pitchFamily="2" charset="-122"/>
                <a:sym typeface="思源宋体 CN" panose="02020400000000000000" pitchFamily="18" charset="-122"/>
              </a:rPr>
              <a:t>价值驱动的软件项目管理知识体系以</a:t>
            </a:r>
            <a:r>
              <a:rPr kumimoji="1" lang="zh-CN" altLang="en-US" sz="16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实现价值</a:t>
            </a:r>
            <a:r>
              <a:rPr kumimoji="1" lang="zh-CN" altLang="en-US" sz="1600">
                <a:latin typeface="方正大黑简体" panose="02000000000000000000" pitchFamily="2" charset="-122"/>
                <a:ea typeface="方正大黑简体" panose="02000000000000000000" pitchFamily="2" charset="-122"/>
                <a:sym typeface="思源宋体 CN" panose="02020400000000000000" pitchFamily="18" charset="-122"/>
              </a:rPr>
              <a:t>为核心；</a:t>
            </a:r>
            <a:endParaRPr kumimoji="1" lang="en-US" altLang="zh-CN" sz="1600">
              <a:latin typeface="方正大黑简体" panose="02000000000000000000" pitchFamily="2" charset="-122"/>
              <a:ea typeface="方正大黑简体" panose="02000000000000000000" pitchFamily="2" charset="-122"/>
              <a:sym typeface="思源宋体 CN" panose="02020400000000000000" pitchFamily="18" charset="-122"/>
            </a:endParaRPr>
          </a:p>
          <a:p>
            <a:pPr marL="285750" indent="-285750" algn="just">
              <a:lnSpc>
                <a:spcPct val="140000"/>
              </a:lnSpc>
              <a:spcAft>
                <a:spcPts val="1200"/>
              </a:spcAft>
              <a:buFont typeface="Arial" panose="020B0604020202020204" pitchFamily="34" charset="0"/>
              <a:buChar char="•"/>
              <a:defRPr/>
            </a:pPr>
            <a:r>
              <a:rPr kumimoji="1" lang="zh-CN" altLang="en-US" sz="1600">
                <a:latin typeface="方正大黑简体" panose="02000000000000000000" pitchFamily="2" charset="-122"/>
                <a:ea typeface="方正大黑简体" panose="02000000000000000000" pitchFamily="2" charset="-122"/>
                <a:sym typeface="思源宋体 CN" panose="02020400000000000000" pitchFamily="18" charset="-122"/>
              </a:rPr>
              <a:t>涵盖项目绩效域、项目生命周期、过程组、十大知识领域和价值交付系统，构建了一个紧密相连的整体框架。</a:t>
            </a:r>
          </a:p>
        </p:txBody>
      </p:sp>
      <p:grpSp>
        <p:nvGrpSpPr>
          <p:cNvPr id="13" name="组合 12"/>
          <p:cNvGrpSpPr/>
          <p:nvPr/>
        </p:nvGrpSpPr>
        <p:grpSpPr>
          <a:xfrm>
            <a:off x="3810" y="165735"/>
            <a:ext cx="9147810" cy="429260"/>
            <a:chOff x="6" y="261"/>
            <a:chExt cx="14406" cy="676"/>
          </a:xfrm>
        </p:grpSpPr>
        <p:sp>
          <p:nvSpPr>
            <p:cNvPr id="6" name="平行四边形 5"/>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5" name="平行四边形 14"/>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7" name="直接连接符 16"/>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7" name="文本框 6"/>
          <p:cNvSpPr txBox="1"/>
          <p:nvPr/>
        </p:nvSpPr>
        <p:spPr>
          <a:xfrm>
            <a:off x="825500" y="192405"/>
            <a:ext cx="4572000" cy="398780"/>
          </a:xfrm>
          <a:prstGeom prst="rect">
            <a:avLst/>
          </a:prstGeom>
          <a:noFill/>
        </p:spPr>
        <p:txBody>
          <a:bodyPr wrap="square" lIns="91440" tIns="45720" rIns="91440" bIns="4572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defTabSz="685800">
              <a:buClrTx/>
              <a:buSzTx/>
              <a:buFontTx/>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价值驱动的软件项目管理知识体系</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iterate type="lt">
                                    <p:tmPct val="10000"/>
                                  </p:iterate>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250"/>
                                  </p:stCondLst>
                                  <p:iterate type="lt">
                                    <p:tmPct val="10000"/>
                                  </p:iterate>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1" name="组合 30"/>
          <p:cNvGrpSpPr/>
          <p:nvPr/>
        </p:nvGrpSpPr>
        <p:grpSpPr>
          <a:xfrm>
            <a:off x="447867" y="1840602"/>
            <a:ext cx="3862875" cy="3146027"/>
            <a:chOff x="447867" y="1640577"/>
            <a:chExt cx="3862875" cy="3146027"/>
          </a:xfrm>
        </p:grpSpPr>
        <p:sp>
          <p:nvSpPr>
            <p:cNvPr id="20" name="文本框 19"/>
            <p:cNvSpPr txBox="1"/>
            <p:nvPr/>
          </p:nvSpPr>
          <p:spPr>
            <a:xfrm>
              <a:off x="447867" y="1640577"/>
              <a:ext cx="3862873" cy="270908"/>
            </a:xfrm>
            <a:prstGeom prst="rect">
              <a:avLst/>
            </a:prstGeom>
            <a:gradFill flip="none" rotWithShape="1">
              <a:gsLst>
                <a:gs pos="0">
                  <a:srgbClr val="00368E"/>
                </a:gs>
                <a:gs pos="100000">
                  <a:schemeClr val="accent1"/>
                </a:gs>
              </a:gsLst>
              <a:lin ang="2700000" scaled="1"/>
              <a:tileRect/>
            </a:gradFill>
          </p:spPr>
          <p:txBody>
            <a:bodyPr wrap="square" lIns="0" rIns="0" rtlCol="0">
              <a:spAutoFit/>
            </a:bodyPr>
            <a:lstStyle/>
            <a:p>
              <a:pPr algn="ctr" defTabSz="650240" fontAlgn="base">
                <a:lnSpc>
                  <a:spcPct val="125000"/>
                </a:lnSpc>
                <a:spcBef>
                  <a:spcPct val="0"/>
                </a:spcBef>
                <a:spcAft>
                  <a:spcPct val="0"/>
                </a:spcAft>
              </a:pPr>
              <a:r>
                <a:rPr lang="zh-CN" altLang="en-US"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图</a:t>
              </a:r>
              <a:r>
                <a:rPr lang="en-US" altLang="zh-CN"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1-4 </a:t>
              </a:r>
              <a:r>
                <a:rPr lang="zh-CN" altLang="en-US"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软件项目生命周期及其成本与人力投入的关系图</a:t>
              </a:r>
            </a:p>
          </p:txBody>
        </p:sp>
        <p:sp>
          <p:nvSpPr>
            <p:cNvPr id="22" name="矩形 21"/>
            <p:cNvSpPr/>
            <p:nvPr/>
          </p:nvSpPr>
          <p:spPr>
            <a:xfrm>
              <a:off x="447869" y="1927772"/>
              <a:ext cx="3862873" cy="2858832"/>
            </a:xfrm>
            <a:prstGeom prst="rect">
              <a:avLst/>
            </a:prstGeom>
            <a:noFill/>
            <a:ln>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3" name="对象 -2147482624"/>
            <p:cNvGraphicFramePr/>
            <p:nvPr/>
          </p:nvGraphicFramePr>
          <p:xfrm>
            <a:off x="522514" y="2183364"/>
            <a:ext cx="3676261" cy="2425958"/>
          </p:xfrm>
          <a:graphic>
            <a:graphicData uri="http://schemas.openxmlformats.org/presentationml/2006/ole">
              <mc:AlternateContent xmlns:mc="http://schemas.openxmlformats.org/markup-compatibility/2006">
                <mc:Choice xmlns:v="urn:schemas-microsoft-com:vml" Requires="v">
                  <p:oleObj r:id="rId2" imgW="7407910" imgH="4415790" progId="Visio.Drawing.15">
                    <p:embed/>
                  </p:oleObj>
                </mc:Choice>
                <mc:Fallback>
                  <p:oleObj r:id="rId2" imgW="7407910" imgH="4415790" progId="Visio.Drawing.15">
                    <p:embed/>
                    <p:pic>
                      <p:nvPicPr>
                        <p:cNvPr id="0" name="对象 -2147482624"/>
                        <p:cNvPicPr/>
                        <p:nvPr/>
                      </p:nvPicPr>
                      <p:blipFill>
                        <a:blip r:embed="rId3"/>
                        <a:stretch>
                          <a:fillRect/>
                        </a:stretch>
                      </p:blipFill>
                      <p:spPr>
                        <a:xfrm>
                          <a:off x="522514" y="2183364"/>
                          <a:ext cx="3676261" cy="2425958"/>
                        </a:xfrm>
                        <a:prstGeom prst="rect">
                          <a:avLst/>
                        </a:prstGeom>
                        <a:noFill/>
                        <a:ln w="38100">
                          <a:noFill/>
                          <a:miter/>
                        </a:ln>
                      </p:spPr>
                    </p:pic>
                  </p:oleObj>
                </mc:Fallback>
              </mc:AlternateContent>
            </a:graphicData>
          </a:graphic>
        </p:graphicFrame>
      </p:grpSp>
      <p:grpSp>
        <p:nvGrpSpPr>
          <p:cNvPr id="32" name="组合 31"/>
          <p:cNvGrpSpPr/>
          <p:nvPr/>
        </p:nvGrpSpPr>
        <p:grpSpPr>
          <a:xfrm>
            <a:off x="4640422" y="1840602"/>
            <a:ext cx="3862875" cy="3146027"/>
            <a:chOff x="4640422" y="1640577"/>
            <a:chExt cx="3862875" cy="3146027"/>
          </a:xfrm>
        </p:grpSpPr>
        <p:sp>
          <p:nvSpPr>
            <p:cNvPr id="24" name="文本框 23"/>
            <p:cNvSpPr txBox="1"/>
            <p:nvPr/>
          </p:nvSpPr>
          <p:spPr>
            <a:xfrm>
              <a:off x="4640422" y="1640577"/>
              <a:ext cx="3862873" cy="270908"/>
            </a:xfrm>
            <a:prstGeom prst="rect">
              <a:avLst/>
            </a:prstGeom>
            <a:gradFill flip="none" rotWithShape="1">
              <a:gsLst>
                <a:gs pos="0">
                  <a:srgbClr val="00368E"/>
                </a:gs>
                <a:gs pos="100000">
                  <a:schemeClr val="accent1"/>
                </a:gs>
              </a:gsLst>
              <a:lin ang="2700000" scaled="1"/>
              <a:tileRect/>
            </a:gradFill>
          </p:spPr>
          <p:txBody>
            <a:bodyPr wrap="square" lIns="0" rIns="0" rtlCol="0">
              <a:spAutoFit/>
            </a:bodyPr>
            <a:lstStyle/>
            <a:p>
              <a:pPr algn="ctr" defTabSz="650240" fontAlgn="base">
                <a:lnSpc>
                  <a:spcPct val="125000"/>
                </a:lnSpc>
                <a:spcBef>
                  <a:spcPct val="0"/>
                </a:spcBef>
                <a:spcAft>
                  <a:spcPct val="0"/>
                </a:spcAft>
              </a:pPr>
              <a:r>
                <a:rPr lang="zh-CN" altLang="en-US"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图</a:t>
              </a:r>
              <a:r>
                <a:rPr lang="en-US" altLang="zh-CN"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1-5 </a:t>
              </a:r>
              <a:r>
                <a:rPr lang="zh-CN" altLang="en-US" sz="1015" spc="225">
                  <a:solidFill>
                    <a:schemeClr val="bg1"/>
                  </a:solidFill>
                  <a:latin typeface="方正大黑简体" panose="02000000000000000000" pitchFamily="2" charset="-122"/>
                  <a:ea typeface="方正大黑简体" panose="02000000000000000000" pitchFamily="2" charset="-122"/>
                  <a:cs typeface="+mn-ea"/>
                  <a:sym typeface="思源宋体 CN" panose="02020400000000000000" pitchFamily="18" charset="-122"/>
                </a:rPr>
                <a:t>软件项目生命周期及其变更、风险的关系图</a:t>
              </a:r>
            </a:p>
          </p:txBody>
        </p:sp>
        <p:sp>
          <p:nvSpPr>
            <p:cNvPr id="25" name="矩形 24"/>
            <p:cNvSpPr/>
            <p:nvPr/>
          </p:nvSpPr>
          <p:spPr>
            <a:xfrm>
              <a:off x="4640424" y="1927772"/>
              <a:ext cx="3862873" cy="2858832"/>
            </a:xfrm>
            <a:prstGeom prst="rect">
              <a:avLst/>
            </a:prstGeom>
            <a:noFill/>
            <a:ln>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对象 -2147482623"/>
            <p:cNvGraphicFramePr/>
            <p:nvPr/>
          </p:nvGraphicFramePr>
          <p:xfrm>
            <a:off x="4662145" y="2235218"/>
            <a:ext cx="3726076" cy="2374104"/>
          </p:xfrm>
          <a:graphic>
            <a:graphicData uri="http://schemas.openxmlformats.org/presentationml/2006/ole">
              <mc:AlternateContent xmlns:mc="http://schemas.openxmlformats.org/markup-compatibility/2006">
                <mc:Choice xmlns:v="urn:schemas-microsoft-com:vml" Requires="v">
                  <p:oleObj r:id="rId4" imgW="7506335" imgH="4079875" progId="Visio.Drawing.15">
                    <p:embed/>
                  </p:oleObj>
                </mc:Choice>
                <mc:Fallback>
                  <p:oleObj r:id="rId4" imgW="7506335" imgH="4079875" progId="Visio.Drawing.15">
                    <p:embed/>
                    <p:pic>
                      <p:nvPicPr>
                        <p:cNvPr id="0" name="对象 -2147482623"/>
                        <p:cNvPicPr/>
                        <p:nvPr/>
                      </p:nvPicPr>
                      <p:blipFill>
                        <a:blip r:embed="rId5"/>
                        <a:stretch>
                          <a:fillRect/>
                        </a:stretch>
                      </p:blipFill>
                      <p:spPr>
                        <a:xfrm>
                          <a:off x="4662145" y="2235218"/>
                          <a:ext cx="3726076" cy="2374104"/>
                        </a:xfrm>
                        <a:prstGeom prst="rect">
                          <a:avLst/>
                        </a:prstGeom>
                        <a:noFill/>
                        <a:ln w="38100">
                          <a:noFill/>
                          <a:miter/>
                        </a:ln>
                      </p:spPr>
                    </p:pic>
                  </p:oleObj>
                </mc:Fallback>
              </mc:AlternateContent>
            </a:graphicData>
          </a:graphic>
        </p:graphicFrame>
      </p:grpSp>
      <p:sp>
        <p:nvSpPr>
          <p:cNvPr id="29" name="矩形: 圆角 28"/>
          <p:cNvSpPr/>
          <p:nvPr/>
        </p:nvSpPr>
        <p:spPr>
          <a:xfrm>
            <a:off x="353078" y="738237"/>
            <a:ext cx="8216074" cy="778407"/>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02490"/>
            <a:ext cx="7842097" cy="649473"/>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项目生命周期指的是</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项目从启动到完成</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所经历的一系列阶段。</a:t>
            </a:r>
            <a:endPar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endParaRP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生命周期结构：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启动项目、组织与准备、执行项目工作</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（包含执行过程中的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监控</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）以及</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结束项目</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a:t>
            </a:r>
          </a:p>
        </p:txBody>
      </p:sp>
      <p:grpSp>
        <p:nvGrpSpPr>
          <p:cNvPr id="13" name="组合 12"/>
          <p:cNvGrpSpPr/>
          <p:nvPr/>
        </p:nvGrpSpPr>
        <p:grpSpPr>
          <a:xfrm>
            <a:off x="3810" y="165735"/>
            <a:ext cx="9147810" cy="429260"/>
            <a:chOff x="6" y="261"/>
            <a:chExt cx="14406" cy="676"/>
          </a:xfrm>
        </p:grpSpPr>
        <p:sp>
          <p:nvSpPr>
            <p:cNvPr id="14" name="平行四边形 1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5" name="平行四边形 14"/>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7" name="直接连接符 16"/>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18" name="文本框 17"/>
          <p:cNvSpPr txBox="1"/>
          <p:nvPr/>
        </p:nvSpPr>
        <p:spPr>
          <a:xfrm>
            <a:off x="746125" y="194945"/>
            <a:ext cx="4572000" cy="398780"/>
          </a:xfrm>
          <a:prstGeom prst="rect">
            <a:avLst/>
          </a:prstGeom>
          <a:noFill/>
        </p:spPr>
        <p:txBody>
          <a:bodyPr wrap="square" lIns="91440" tIns="45720" rIns="91440" bIns="4572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defTabSz="685800">
              <a:buClrTx/>
              <a:buSzTx/>
              <a:buFontTx/>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Arial" panose="020B0604020202020204" pitchFamily="34" charset="0"/>
              </a:rPr>
              <a:t>项目生命周期</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20000"/>
                                  </p:iterate>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fade">
                                      <p:cBhvr>
                                        <p:cTn id="12" dur="500"/>
                                        <p:tgtEl>
                                          <p:spTgt spid="3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250"/>
                                  </p:stCondLst>
                                  <p:iterate type="lt">
                                    <p:tmPct val="20000"/>
                                  </p:iterate>
                                  <p:childTnLst>
                                    <p:set>
                                      <p:cBhvr>
                                        <p:cTn id="16" dur="1" fill="hold">
                                          <p:stCondLst>
                                            <p:cond delay="0"/>
                                          </p:stCondLst>
                                        </p:cTn>
                                        <p:tgtEl>
                                          <p:spTgt spid="30">
                                            <p:txEl>
                                              <p:pRg st="1" end="1"/>
                                            </p:txEl>
                                          </p:spTgt>
                                        </p:tgtEl>
                                        <p:attrNameLst>
                                          <p:attrName>style.visibility</p:attrName>
                                        </p:attrNameLst>
                                      </p:cBhvr>
                                      <p:to>
                                        <p:strVal val="visible"/>
                                      </p:to>
                                    </p:set>
                                    <p:animEffect transition="in" filter="fade">
                                      <p:cBhvr>
                                        <p:cTn id="17" dur="500"/>
                                        <p:tgtEl>
                                          <p:spTgt spid="3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25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 name="矩形: 圆角 63"/>
          <p:cNvSpPr/>
          <p:nvPr>
            <p:custDataLst>
              <p:tags r:id="rId2"/>
            </p:custDataLst>
          </p:nvPr>
        </p:nvSpPr>
        <p:spPr>
          <a:xfrm>
            <a:off x="779379" y="2147495"/>
            <a:ext cx="7311792" cy="1391131"/>
          </a:xfrm>
          <a:prstGeom prst="roundRect">
            <a:avLst>
              <a:gd name="adj" fmla="val 0"/>
            </a:avLst>
          </a:prstGeom>
          <a:noFill/>
          <a:ln w="50800">
            <a:solidFill>
              <a:srgbClr val="00368E"/>
            </a:solidFill>
          </a:ln>
          <a:effectLst>
            <a:outerShdw blurRad="457200" dist="63500" dir="3720000" algn="tl" rotWithShape="0">
              <a:schemeClr val="bg1">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defRPr/>
            </a:pPr>
            <a:endParaRPr lang="zh-CN" altLang="en-US">
              <a:solidFill>
                <a:srgbClr val="FFFFFF"/>
              </a:solidFill>
              <a:latin typeface="思源宋体 CN" panose="02020400000000000000" pitchFamily="18" charset="-122"/>
              <a:ea typeface="思源宋体 CN" panose="02020400000000000000" pitchFamily="18" charset="-122"/>
              <a:cs typeface="OPPOSans M" panose="00020600040101010101" pitchFamily="18" charset="-122"/>
              <a:sym typeface="思源宋体 CN" panose="02020400000000000000" pitchFamily="18" charset="-122"/>
            </a:endParaRPr>
          </a:p>
        </p:txBody>
      </p:sp>
      <p:sp>
        <p:nvSpPr>
          <p:cNvPr id="4" name="文本框 3"/>
          <p:cNvSpPr txBox="1"/>
          <p:nvPr>
            <p:custDataLst>
              <p:tags r:id="rId3"/>
            </p:custDataLst>
          </p:nvPr>
        </p:nvSpPr>
        <p:spPr>
          <a:xfrm>
            <a:off x="927713" y="2227977"/>
            <a:ext cx="6826293" cy="995045"/>
          </a:xfrm>
          <a:prstGeom prst="rect">
            <a:avLst/>
          </a:prstGeom>
          <a:noFill/>
        </p:spPr>
        <p:txBody>
          <a:bodyPr wrap="square" rtlCol="0">
            <a:spAutoFit/>
          </a:bodyPr>
          <a:lstStyle>
            <a:defPPr>
              <a:defRPr lang="en-US"/>
            </a:defPPr>
            <a:lvl1pPr marL="342900" indent="-342900">
              <a:lnSpc>
                <a:spcPct val="140000"/>
              </a:lnSpc>
              <a:buFont typeface="+mj-lt"/>
              <a:buAutoNum type="arabicPeriod"/>
              <a:defRPr kumimoji="1" sz="1400">
                <a:solidFill>
                  <a:schemeClr val="tx1">
                    <a:lumMod val="75000"/>
                    <a:lumOff val="25000"/>
                  </a:schemeClr>
                </a:solidFill>
              </a:defRPr>
            </a:lvl1pPr>
          </a:lstStyle>
          <a:p>
            <a:pPr marL="285750" indent="-285750">
              <a:buFont typeface="Arial" panose="020B0604020202020204" pitchFamily="34" charset="0"/>
              <a:buChar char="•"/>
              <a:defRPr/>
            </a:pPr>
            <a:r>
              <a:rPr lang="zh-CN" altLang="en-US">
                <a:latin typeface="微软雅黑" panose="020B0503020204020204" charset="-122"/>
                <a:ea typeface="微软雅黑" panose="020B0503020204020204" charset="-122"/>
                <a:cs typeface="微软雅黑" panose="020B0503020204020204" charset="-122"/>
                <a:sym typeface="+mn-ea"/>
              </a:rPr>
              <a:t>预测型生命周期又称“计划驱动型”或“瀑布型”生命周期，强调在项目开始时制定详尽的计划，各阶段按顺序进行，每个阶段只进行一次，每个阶段都侧重于某一特定类型的工作。</a:t>
            </a:r>
            <a:endParaRPr lang="zh-CN" altLang="en-US"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grpSp>
        <p:nvGrpSpPr>
          <p:cNvPr id="5" name="组合 4"/>
          <p:cNvGrpSpPr/>
          <p:nvPr>
            <p:custDataLst>
              <p:tags r:id="rId4"/>
            </p:custDataLst>
          </p:nvPr>
        </p:nvGrpSpPr>
        <p:grpSpPr>
          <a:xfrm>
            <a:off x="566579" y="1701450"/>
            <a:ext cx="2295709" cy="353748"/>
            <a:chOff x="1267588" y="5950939"/>
            <a:chExt cx="1777893" cy="390552"/>
          </a:xfrm>
          <a:solidFill>
            <a:schemeClr val="bg1"/>
          </a:solidFill>
        </p:grpSpPr>
        <p:sp>
          <p:nvSpPr>
            <p:cNvPr id="6" name="矩形: 圆角 5"/>
            <p:cNvSpPr/>
            <p:nvPr>
              <p:custDataLst>
                <p:tags r:id="rId8"/>
              </p:custDataLst>
            </p:nvPr>
          </p:nvSpPr>
          <p:spPr>
            <a:xfrm>
              <a:off x="1267588" y="5960491"/>
              <a:ext cx="1777893" cy="381000"/>
            </a:xfrm>
            <a:prstGeom prst="roundRect">
              <a:avLst>
                <a:gd name="adj" fmla="val 0"/>
              </a:avLst>
            </a:prstGeom>
            <a:grpFill/>
            <a:ln w="12700" cap="flat" cmpd="sng" algn="ctr">
              <a:noFill/>
              <a:prstDash val="solid"/>
              <a:miter lim="800000"/>
            </a:ln>
            <a:effectLst/>
          </p:spPr>
          <p:txBody>
            <a:bodyPr rtlCol="0" anchor="ctr"/>
            <a:lstStyle/>
            <a:p>
              <a:pPr algn="ctr">
                <a:defRPr/>
              </a:pPr>
              <a:endParaRPr lang="zh-CN" altLang="en-US" sz="1500" b="1" kern="0" spc="225" dirty="0">
                <a:solidFill>
                  <a:prstClr val="whit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 name="文本框 6"/>
            <p:cNvSpPr txBox="1"/>
            <p:nvPr>
              <p:custDataLst>
                <p:tags r:id="rId9"/>
              </p:custDataLst>
            </p:nvPr>
          </p:nvSpPr>
          <p:spPr>
            <a:xfrm>
              <a:off x="1432337" y="5950939"/>
              <a:ext cx="1448394" cy="372266"/>
            </a:xfrm>
            <a:prstGeom prst="rect">
              <a:avLst/>
            </a:prstGeom>
            <a:grpFill/>
            <a:ln w="19050">
              <a:solidFill>
                <a:schemeClr val="accent1"/>
              </a:solidFill>
            </a:ln>
          </p:spPr>
          <p:txBody>
            <a:bodyPr wrap="square" rtlCol="0">
              <a:spAutoFit/>
            </a:bodyPr>
            <a:lstStyle/>
            <a:p>
              <a:pPr algn="ctr">
                <a:defRPr/>
              </a:pPr>
              <a:r>
                <a:rPr lang="zh-CN" altLang="en-US" sz="1600" kern="0" spc="225" dirty="0">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预测型生命周期</a:t>
              </a:r>
            </a:p>
          </p:txBody>
        </p:sp>
      </p:grpSp>
      <p:sp>
        <p:nvSpPr>
          <p:cNvPr id="24" name="图形"/>
          <p:cNvSpPr txBox="1"/>
          <p:nvPr/>
        </p:nvSpPr>
        <p:spPr>
          <a:xfrm>
            <a:off x="818515" y="215900"/>
            <a:ext cx="4069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开发生命周期</a:t>
            </a:r>
          </a:p>
        </p:txBody>
      </p:sp>
      <p:sp>
        <p:nvSpPr>
          <p:cNvPr id="10" name="文本框 9"/>
          <p:cNvSpPr txBox="1"/>
          <p:nvPr>
            <p:custDataLst>
              <p:tags r:id="rId5"/>
            </p:custDataLst>
          </p:nvPr>
        </p:nvSpPr>
        <p:spPr>
          <a:xfrm>
            <a:off x="779145" y="3872230"/>
            <a:ext cx="1870075" cy="337185"/>
          </a:xfrm>
          <a:prstGeom prst="rect">
            <a:avLst/>
          </a:prstGeom>
          <a:solidFill>
            <a:schemeClr val="bg1"/>
          </a:solidFill>
          <a:ln w="19050">
            <a:solidFill>
              <a:schemeClr val="accent1"/>
            </a:solidFill>
          </a:ln>
        </p:spPr>
        <p:txBody>
          <a:bodyPr wrap="square" rtlCol="0">
            <a:spAutoFit/>
          </a:bodyPr>
          <a:lstStyle/>
          <a:p>
            <a:pPr lvl="0" algn="ctr">
              <a:buClrTx/>
              <a:buSzTx/>
              <a:buFontTx/>
              <a:defRPr/>
            </a:pPr>
            <a:r>
              <a:rPr lang="zh-CN" altLang="en-US" sz="1600" kern="0" spc="225">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p>
        </p:txBody>
      </p:sp>
      <p:sp>
        <p:nvSpPr>
          <p:cNvPr id="11" name="矩形 10"/>
          <p:cNvSpPr/>
          <p:nvPr>
            <p:custDataLst>
              <p:tags r:id="rId6"/>
            </p:custDataLst>
          </p:nvPr>
        </p:nvSpPr>
        <p:spPr>
          <a:xfrm>
            <a:off x="779145" y="4283710"/>
            <a:ext cx="7359650" cy="631190"/>
          </a:xfrm>
          <a:prstGeom prst="rect">
            <a:avLst/>
          </a:prstGeom>
          <a:noFill/>
          <a:ln w="50800">
            <a:solidFill>
              <a:srgbClr val="00368E"/>
            </a:solidFill>
          </a:ln>
          <a:effectLst>
            <a:outerShdw blurRad="457200" dist="63500" dir="3720000" algn="tl" rotWithShape="0">
              <a:schemeClr val="bg1">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285750" lvl="0" indent="-285750" algn="l">
              <a:lnSpc>
                <a:spcPct val="130000"/>
              </a:lnSpc>
              <a:buClrTx/>
              <a:buSzTx/>
              <a:buFont typeface="Arial" panose="020B0604020202020204" pitchFamily="34" charset="0"/>
              <a:buChar char="•"/>
              <a:defRPr/>
            </a:pPr>
            <a:r>
              <a:rPr kumimoji="1" lang="zh-CN" altLang="en-US" sz="1400"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迭代型生命周期通过重复进行规划、设计、开发和测试，随着项目团队对产品理解的不断深入而定期修改，逐步逼近最终目标。</a:t>
            </a:r>
          </a:p>
        </p:txBody>
      </p:sp>
      <p:sp>
        <p:nvSpPr>
          <p:cNvPr id="13" name="文本框 12"/>
          <p:cNvSpPr txBox="1"/>
          <p:nvPr>
            <p:custDataLst>
              <p:tags r:id="rId7"/>
            </p:custDataLst>
          </p:nvPr>
        </p:nvSpPr>
        <p:spPr>
          <a:xfrm>
            <a:off x="819317" y="692435"/>
            <a:ext cx="1870243" cy="33718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开发生命周期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14" name="文本框 13"/>
          <p:cNvSpPr txBox="1"/>
          <p:nvPr/>
        </p:nvSpPr>
        <p:spPr>
          <a:xfrm>
            <a:off x="566420" y="1222375"/>
            <a:ext cx="8216265" cy="311150"/>
          </a:xfrm>
          <a:prstGeom prst="rect">
            <a:avLst/>
          </a:prstGeom>
        </p:spPr>
        <p:txBody>
          <a:bodyPr wrap="square" lIns="0" tIns="0" rIns="0" bIns="0" anchor="t">
            <a:spAutoFit/>
            <a:scene3d>
              <a:camera prst="orthographicFront"/>
              <a:lightRig rig="threePt" dir="t"/>
            </a:scene3d>
            <a:sp3d contourW="12700"/>
          </a:bodyPr>
          <a:lstStyle/>
          <a:p>
            <a:pPr indent="0" algn="just" defTabSz="266700">
              <a:lnSpc>
                <a:spcPct val="150000"/>
              </a:lnSpc>
              <a:spcBef>
                <a:spcPct val="0"/>
              </a:spcBef>
              <a:spcAft>
                <a:spcPct val="0"/>
              </a:spcAft>
            </a:pPr>
            <a:r>
              <a:rPr lang="zh-CN" altLang="en-US" b="1">
                <a:sym typeface="+mn-ea"/>
              </a:rPr>
              <a:t>项目开发生命周期</a:t>
            </a:r>
            <a:r>
              <a:rPr lang="zh-CN" altLang="en-US">
                <a:sym typeface="+mn-ea"/>
              </a:rPr>
              <a:t>可以分为</a:t>
            </a:r>
            <a:r>
              <a:rPr lang="zh-CN" altLang="en-US">
                <a:solidFill>
                  <a:srgbClr val="FF0000"/>
                </a:solidFill>
                <a:sym typeface="+mn-ea"/>
              </a:rPr>
              <a:t>预测型（计划驱动型）、迭代型、增量型、适应型（敏捷型）和混合型</a:t>
            </a:r>
            <a:r>
              <a:rPr lang="zh-CN" altLang="en-US">
                <a:sym typeface="+mn-ea"/>
              </a:rPr>
              <a:t>多种类型。</a:t>
            </a:r>
            <a:endParaRPr kumimoji="0" lang="zh-CN" altLang="en-US"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sp>
        <p:nvSpPr>
          <p:cNvPr id="15" name="平行四边形 14"/>
          <p:cNvSpPr/>
          <p:nvPr/>
        </p:nvSpPr>
        <p:spPr>
          <a:xfrm>
            <a:off x="201295"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6" name="平行四边形 15"/>
          <p:cNvSpPr/>
          <p:nvPr/>
        </p:nvSpPr>
        <p:spPr>
          <a:xfrm>
            <a:off x="337457"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7" name="平行四边形 16"/>
          <p:cNvSpPr/>
          <p:nvPr/>
        </p:nvSpPr>
        <p:spPr>
          <a:xfrm>
            <a:off x="473620"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grpSp>
        <p:nvGrpSpPr>
          <p:cNvPr id="2" name="组合 1"/>
          <p:cNvGrpSpPr/>
          <p:nvPr/>
        </p:nvGrpSpPr>
        <p:grpSpPr>
          <a:xfrm>
            <a:off x="3810" y="165735"/>
            <a:ext cx="9147810" cy="429260"/>
            <a:chOff x="6" y="261"/>
            <a:chExt cx="14406" cy="676"/>
          </a:xfrm>
        </p:grpSpPr>
        <p:sp>
          <p:nvSpPr>
            <p:cNvPr id="3" name="平行四边形 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9" name="平行四边形 8"/>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2" name="直接连接符 11"/>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25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lt">
                                    <p:tmPct val="15000"/>
                                  </p:iterate>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5000"/>
                                  </p:iterate>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11"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 name="矩形: 圆角 63"/>
          <p:cNvSpPr/>
          <p:nvPr>
            <p:custDataLst>
              <p:tags r:id="rId2"/>
            </p:custDataLst>
          </p:nvPr>
        </p:nvSpPr>
        <p:spPr>
          <a:xfrm>
            <a:off x="779379" y="2147495"/>
            <a:ext cx="7311792" cy="1391131"/>
          </a:xfrm>
          <a:prstGeom prst="roundRect">
            <a:avLst>
              <a:gd name="adj" fmla="val 0"/>
            </a:avLst>
          </a:prstGeom>
          <a:noFill/>
          <a:ln w="50800">
            <a:solidFill>
              <a:srgbClr val="00368E"/>
            </a:solidFill>
          </a:ln>
          <a:effectLst>
            <a:outerShdw blurRad="457200" dist="63500" dir="3720000" algn="tl" rotWithShape="0">
              <a:schemeClr val="bg1">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defRPr/>
            </a:pPr>
            <a:endParaRPr lang="zh-CN" altLang="en-US">
              <a:solidFill>
                <a:srgbClr val="FFFFFF"/>
              </a:solidFill>
              <a:latin typeface="思源宋体 CN" panose="02020400000000000000" pitchFamily="18" charset="-122"/>
              <a:ea typeface="思源宋体 CN" panose="02020400000000000000" pitchFamily="18" charset="-122"/>
              <a:cs typeface="OPPOSans M" panose="00020600040101010101" pitchFamily="18" charset="-122"/>
              <a:sym typeface="思源宋体 CN" panose="02020400000000000000" pitchFamily="18" charset="-122"/>
            </a:endParaRPr>
          </a:p>
        </p:txBody>
      </p:sp>
      <p:sp>
        <p:nvSpPr>
          <p:cNvPr id="4" name="文本框 3"/>
          <p:cNvSpPr txBox="1"/>
          <p:nvPr>
            <p:custDataLst>
              <p:tags r:id="rId3"/>
            </p:custDataLst>
          </p:nvPr>
        </p:nvSpPr>
        <p:spPr>
          <a:xfrm>
            <a:off x="927713" y="2227977"/>
            <a:ext cx="6826293" cy="1268104"/>
          </a:xfrm>
          <a:prstGeom prst="rect">
            <a:avLst/>
          </a:prstGeom>
          <a:noFill/>
        </p:spPr>
        <p:txBody>
          <a:bodyPr wrap="square" rtlCol="0">
            <a:spAutoFit/>
          </a:bodyPr>
          <a:lstStyle>
            <a:defPPr>
              <a:defRPr lang="en-US"/>
            </a:defPPr>
            <a:lvl1pPr marL="342900" indent="-342900">
              <a:lnSpc>
                <a:spcPct val="140000"/>
              </a:lnSpc>
              <a:buFont typeface="+mj-lt"/>
              <a:buAutoNum type="arabicPeriod"/>
              <a:defRPr kumimoji="1" sz="1400">
                <a:solidFill>
                  <a:schemeClr val="tx1">
                    <a:lumMod val="75000"/>
                    <a:lumOff val="25000"/>
                  </a:schemeClr>
                </a:solidFill>
              </a:defRPr>
            </a:lvl1pPr>
          </a:lstStyle>
          <a:p>
            <a:pPr marL="285750" indent="-285750">
              <a:buFont typeface="Arial" panose="020B0604020202020204" pitchFamily="34" charset="0"/>
              <a:buChar char="•"/>
              <a:defRPr/>
            </a:pPr>
            <a:r>
              <a:rPr lang="zh-CN" altLang="en-US"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增量型生命周期将产品划分为多个功能模块，每个模块作为一个独立的增量进行开发和交付。</a:t>
            </a:r>
            <a:endParaRPr lang="en-US" altLang="zh-CN"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endParaRPr>
          </a:p>
          <a:p>
            <a:pPr marL="285750" indent="-285750">
              <a:buFont typeface="Arial" panose="020B0604020202020204" pitchFamily="34" charset="0"/>
              <a:buChar char="•"/>
              <a:defRPr/>
            </a:pPr>
            <a:r>
              <a:rPr lang="zh-CN" altLang="en-US"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通过在预定时间区间内逐步增加产品功能，各增量共同构建出完整的产品。</a:t>
            </a:r>
          </a:p>
        </p:txBody>
      </p:sp>
      <p:grpSp>
        <p:nvGrpSpPr>
          <p:cNvPr id="5" name="组合 4"/>
          <p:cNvGrpSpPr/>
          <p:nvPr>
            <p:custDataLst>
              <p:tags r:id="rId4"/>
            </p:custDataLst>
          </p:nvPr>
        </p:nvGrpSpPr>
        <p:grpSpPr>
          <a:xfrm>
            <a:off x="566579" y="1701450"/>
            <a:ext cx="2295709" cy="353748"/>
            <a:chOff x="1267588" y="5950939"/>
            <a:chExt cx="1777893" cy="390552"/>
          </a:xfrm>
          <a:solidFill>
            <a:schemeClr val="bg1"/>
          </a:solidFill>
        </p:grpSpPr>
        <p:sp>
          <p:nvSpPr>
            <p:cNvPr id="6" name="矩形: 圆角 5"/>
            <p:cNvSpPr/>
            <p:nvPr>
              <p:custDataLst>
                <p:tags r:id="rId8"/>
              </p:custDataLst>
            </p:nvPr>
          </p:nvSpPr>
          <p:spPr>
            <a:xfrm>
              <a:off x="1267588" y="5960491"/>
              <a:ext cx="1777893" cy="381000"/>
            </a:xfrm>
            <a:prstGeom prst="roundRect">
              <a:avLst>
                <a:gd name="adj" fmla="val 0"/>
              </a:avLst>
            </a:prstGeom>
            <a:grpFill/>
            <a:ln w="12700" cap="flat" cmpd="sng" algn="ctr">
              <a:noFill/>
              <a:prstDash val="solid"/>
              <a:miter lim="800000"/>
            </a:ln>
            <a:effectLst/>
          </p:spPr>
          <p:txBody>
            <a:bodyPr rtlCol="0" anchor="ctr"/>
            <a:lstStyle/>
            <a:p>
              <a:pPr algn="ctr">
                <a:defRPr/>
              </a:pPr>
              <a:endParaRPr lang="zh-CN" altLang="en-US" sz="1500" b="1" kern="0" spc="225" dirty="0">
                <a:solidFill>
                  <a:prstClr val="white"/>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 name="文本框 6"/>
            <p:cNvSpPr txBox="1"/>
            <p:nvPr>
              <p:custDataLst>
                <p:tags r:id="rId9"/>
              </p:custDataLst>
            </p:nvPr>
          </p:nvSpPr>
          <p:spPr>
            <a:xfrm>
              <a:off x="1432337" y="5950939"/>
              <a:ext cx="1448394" cy="373777"/>
            </a:xfrm>
            <a:prstGeom prst="rect">
              <a:avLst/>
            </a:prstGeom>
            <a:grpFill/>
            <a:ln w="19050">
              <a:solidFill>
                <a:schemeClr val="accent1"/>
              </a:solidFill>
            </a:ln>
          </p:spPr>
          <p:txBody>
            <a:bodyPr wrap="square" rtlCol="0">
              <a:spAutoFit/>
            </a:bodyPr>
            <a:lstStyle/>
            <a:p>
              <a:pPr algn="ctr">
                <a:defRPr/>
              </a:pPr>
              <a:r>
                <a:rPr lang="zh-CN" altLang="en-US" sz="1600" kern="0"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增量型生命周期</a:t>
              </a:r>
              <a:endParaRPr lang="zh-CN" altLang="en-US" sz="1600" kern="0" spc="225" dirty="0">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grpSp>
      <p:sp>
        <p:nvSpPr>
          <p:cNvPr id="24" name="图形"/>
          <p:cNvSpPr txBox="1"/>
          <p:nvPr/>
        </p:nvSpPr>
        <p:spPr>
          <a:xfrm>
            <a:off x="855345" y="215900"/>
            <a:ext cx="406971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开发生命周期</a:t>
            </a:r>
          </a:p>
          <a:p>
            <a:pPr defTabSz="685800">
              <a:defRPr/>
            </a:pP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sp>
        <p:nvSpPr>
          <p:cNvPr id="10" name="文本框 9"/>
          <p:cNvSpPr txBox="1"/>
          <p:nvPr>
            <p:custDataLst>
              <p:tags r:id="rId5"/>
            </p:custDataLst>
          </p:nvPr>
        </p:nvSpPr>
        <p:spPr>
          <a:xfrm>
            <a:off x="779145" y="3872230"/>
            <a:ext cx="1870075" cy="337185"/>
          </a:xfrm>
          <a:prstGeom prst="rect">
            <a:avLst/>
          </a:prstGeom>
          <a:solidFill>
            <a:schemeClr val="bg1"/>
          </a:solidFill>
          <a:ln w="19050">
            <a:solidFill>
              <a:schemeClr val="accent1"/>
            </a:solidFill>
          </a:ln>
        </p:spPr>
        <p:txBody>
          <a:bodyPr wrap="square" rtlCol="0">
            <a:spAutoFit/>
          </a:bodyPr>
          <a:lstStyle/>
          <a:p>
            <a:pPr lvl="0" algn="ctr">
              <a:buClrTx/>
              <a:buSzTx/>
              <a:buFontTx/>
              <a:defRPr/>
            </a:pPr>
            <a:r>
              <a:rPr lang="zh-CN" altLang="en-US" sz="1600" kern="0" spc="225">
                <a:latin typeface="方正大黑简体" panose="02000000000000000000" pitchFamily="2" charset="-122"/>
                <a:ea typeface="方正大黑简体" panose="02000000000000000000" pitchFamily="2" charset="-122"/>
                <a:sym typeface="思源宋体 CN" panose="02020400000000000000" pitchFamily="18" charset="-122"/>
              </a:rPr>
              <a:t>适应型生命周期</a:t>
            </a:r>
          </a:p>
        </p:txBody>
      </p:sp>
      <p:sp>
        <p:nvSpPr>
          <p:cNvPr id="11" name="矩形 10"/>
          <p:cNvSpPr/>
          <p:nvPr>
            <p:custDataLst>
              <p:tags r:id="rId6"/>
            </p:custDataLst>
          </p:nvPr>
        </p:nvSpPr>
        <p:spPr>
          <a:xfrm>
            <a:off x="779145" y="4283710"/>
            <a:ext cx="7359650" cy="631190"/>
          </a:xfrm>
          <a:prstGeom prst="rect">
            <a:avLst/>
          </a:prstGeom>
          <a:noFill/>
          <a:ln w="50800">
            <a:solidFill>
              <a:srgbClr val="00368E"/>
            </a:solidFill>
          </a:ln>
          <a:effectLst>
            <a:outerShdw blurRad="457200" dist="63500" dir="3720000" algn="tl" rotWithShape="0">
              <a:schemeClr val="bg1">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marL="285750" lvl="0" indent="-285750" algn="l">
              <a:lnSpc>
                <a:spcPct val="130000"/>
              </a:lnSpc>
              <a:buClrTx/>
              <a:buSzTx/>
              <a:buFont typeface="Arial" panose="020B0604020202020204" pitchFamily="34" charset="0"/>
              <a:buChar char="•"/>
              <a:defRPr/>
            </a:pPr>
            <a:r>
              <a:rPr kumimoji="1" lang="zh-CN" altLang="en-US" sz="1400"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适应型生命周期又称“敏捷型”生命周期或“变更驱动型”生命周期，以快速交付价值为核心，强调小步快跑、持续反馈和适应性计划。</a:t>
            </a:r>
          </a:p>
        </p:txBody>
      </p:sp>
      <p:sp>
        <p:nvSpPr>
          <p:cNvPr id="13" name="文本框 12"/>
          <p:cNvSpPr txBox="1"/>
          <p:nvPr>
            <p:custDataLst>
              <p:tags r:id="rId7"/>
            </p:custDataLst>
          </p:nvPr>
        </p:nvSpPr>
        <p:spPr>
          <a:xfrm>
            <a:off x="819317" y="692435"/>
            <a:ext cx="1870243" cy="33718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开发生命周期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14" name="文本框 13"/>
          <p:cNvSpPr txBox="1"/>
          <p:nvPr/>
        </p:nvSpPr>
        <p:spPr>
          <a:xfrm>
            <a:off x="566420" y="1222375"/>
            <a:ext cx="8216265" cy="311150"/>
          </a:xfrm>
          <a:prstGeom prst="rect">
            <a:avLst/>
          </a:prstGeom>
        </p:spPr>
        <p:txBody>
          <a:bodyPr wrap="square" lIns="0" tIns="0" rIns="0" bIns="0" anchor="t">
            <a:spAutoFit/>
            <a:scene3d>
              <a:camera prst="orthographicFront"/>
              <a:lightRig rig="threePt" dir="t"/>
            </a:scene3d>
            <a:sp3d contourW="12700"/>
          </a:bodyPr>
          <a:lstStyle/>
          <a:p>
            <a:pPr indent="0" algn="just" defTabSz="266700">
              <a:lnSpc>
                <a:spcPct val="150000"/>
              </a:lnSpc>
              <a:spcBef>
                <a:spcPct val="0"/>
              </a:spcBef>
              <a:spcAft>
                <a:spcPct val="0"/>
              </a:spcAft>
            </a:pPr>
            <a:r>
              <a:rPr lang="zh-CN" altLang="en-US" b="1">
                <a:sym typeface="+mn-ea"/>
              </a:rPr>
              <a:t>项目开发生命周期</a:t>
            </a:r>
            <a:r>
              <a:rPr lang="zh-CN" altLang="en-US">
                <a:sym typeface="+mn-ea"/>
              </a:rPr>
              <a:t>可以分为</a:t>
            </a:r>
            <a:r>
              <a:rPr lang="zh-CN" altLang="en-US">
                <a:solidFill>
                  <a:srgbClr val="FF0000"/>
                </a:solidFill>
                <a:sym typeface="+mn-ea"/>
              </a:rPr>
              <a:t>预测型（计划驱动型）、迭代型、增量型、适应型（敏捷型）和混合型</a:t>
            </a:r>
            <a:r>
              <a:rPr lang="zh-CN" altLang="en-US">
                <a:sym typeface="+mn-ea"/>
              </a:rPr>
              <a:t>多种类型。</a:t>
            </a:r>
            <a:endParaRPr kumimoji="0" lang="zh-CN" altLang="en-US"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sp>
        <p:nvSpPr>
          <p:cNvPr id="15" name="平行四边形 14"/>
          <p:cNvSpPr/>
          <p:nvPr/>
        </p:nvSpPr>
        <p:spPr>
          <a:xfrm>
            <a:off x="201295"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6" name="平行四边形 15"/>
          <p:cNvSpPr/>
          <p:nvPr/>
        </p:nvSpPr>
        <p:spPr>
          <a:xfrm>
            <a:off x="337457"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7" name="平行四边形 16"/>
          <p:cNvSpPr/>
          <p:nvPr/>
        </p:nvSpPr>
        <p:spPr>
          <a:xfrm>
            <a:off x="473620"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grpSp>
        <p:nvGrpSpPr>
          <p:cNvPr id="2" name="组合 1"/>
          <p:cNvGrpSpPr/>
          <p:nvPr/>
        </p:nvGrpSpPr>
        <p:grpSpPr>
          <a:xfrm>
            <a:off x="3810" y="165735"/>
            <a:ext cx="9147810" cy="429260"/>
            <a:chOff x="6" y="261"/>
            <a:chExt cx="14406" cy="676"/>
          </a:xfrm>
        </p:grpSpPr>
        <p:sp>
          <p:nvSpPr>
            <p:cNvPr id="3" name="平行四边形 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9" name="平行四边形 8"/>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12" name="直接连接符 11"/>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25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lt">
                                    <p:tmPct val="15000"/>
                                  </p:iterate>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iterate type="lt">
                                    <p:tmPct val="15000"/>
                                  </p:iterate>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5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11"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 name="矩形: 圆角 63"/>
          <p:cNvSpPr/>
          <p:nvPr/>
        </p:nvSpPr>
        <p:spPr>
          <a:xfrm>
            <a:off x="639243" y="2180225"/>
            <a:ext cx="7311792" cy="1678399"/>
          </a:xfrm>
          <a:prstGeom prst="roundRect">
            <a:avLst>
              <a:gd name="adj" fmla="val 0"/>
            </a:avLst>
          </a:prstGeom>
          <a:noFill/>
          <a:ln w="50800">
            <a:solidFill>
              <a:srgbClr val="00368E"/>
            </a:solidFill>
          </a:ln>
          <a:effectLst>
            <a:outerShdw blurRad="457200" dist="63500" dir="3720000" algn="tl" rotWithShape="0">
              <a:schemeClr val="bg1">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defRPr/>
            </a:pPr>
            <a:endParaRPr lang="zh-CN" altLang="en-US">
              <a:solidFill>
                <a:srgbClr val="FFFFFF"/>
              </a:solidFill>
              <a:latin typeface="思源宋体 CN" panose="02020400000000000000" pitchFamily="18" charset="-122"/>
              <a:ea typeface="思源宋体 CN" panose="02020400000000000000" pitchFamily="18" charset="-122"/>
              <a:cs typeface="OPPOSans M" panose="00020600040101010101" pitchFamily="18" charset="-122"/>
              <a:sym typeface="思源宋体 CN" panose="02020400000000000000" pitchFamily="18" charset="-122"/>
            </a:endParaRPr>
          </a:p>
        </p:txBody>
      </p:sp>
      <p:sp>
        <p:nvSpPr>
          <p:cNvPr id="4" name="文本框 3"/>
          <p:cNvSpPr txBox="1"/>
          <p:nvPr/>
        </p:nvSpPr>
        <p:spPr>
          <a:xfrm>
            <a:off x="851076" y="2222562"/>
            <a:ext cx="6826293" cy="363241"/>
          </a:xfrm>
          <a:prstGeom prst="rect">
            <a:avLst/>
          </a:prstGeom>
          <a:noFill/>
        </p:spPr>
        <p:txBody>
          <a:bodyPr wrap="square" rtlCol="0">
            <a:spAutoFit/>
          </a:bodyPr>
          <a:lstStyle>
            <a:defPPr>
              <a:defRPr lang="en-US"/>
            </a:defPPr>
            <a:lvl1pPr marL="342900" indent="-342900">
              <a:lnSpc>
                <a:spcPct val="140000"/>
              </a:lnSpc>
              <a:buFont typeface="+mj-lt"/>
              <a:buAutoNum type="arabicPeriod"/>
              <a:defRPr kumimoji="1" sz="1400">
                <a:solidFill>
                  <a:schemeClr val="tx1">
                    <a:lumMod val="75000"/>
                    <a:lumOff val="25000"/>
                  </a:schemeClr>
                </a:solidFill>
              </a:defRPr>
            </a:lvl1pPr>
          </a:lstStyle>
          <a:p>
            <a:pPr marL="285750" indent="-285750">
              <a:buFont typeface="Arial" panose="020B0604020202020204" pitchFamily="34" charset="0"/>
              <a:buChar char="•"/>
              <a:defRPr/>
            </a:pPr>
            <a:r>
              <a:rPr lang="zh-CN" altLang="en-US"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混合型生命周期是预测型生命周期和适应型生命周期的组合</a:t>
            </a:r>
          </a:p>
        </p:txBody>
      </p:sp>
      <p:sp>
        <p:nvSpPr>
          <p:cNvPr id="7" name="文本框 6"/>
          <p:cNvSpPr txBox="1"/>
          <p:nvPr/>
        </p:nvSpPr>
        <p:spPr>
          <a:xfrm>
            <a:off x="639445" y="1762125"/>
            <a:ext cx="1870075" cy="337185"/>
          </a:xfrm>
          <a:prstGeom prst="rect">
            <a:avLst/>
          </a:prstGeom>
          <a:solidFill>
            <a:schemeClr val="bg1"/>
          </a:solidFill>
          <a:ln w="19050">
            <a:solidFill>
              <a:schemeClr val="accent1"/>
            </a:solidFill>
          </a:ln>
        </p:spPr>
        <p:txBody>
          <a:bodyPr wrap="square" rtlCol="0">
            <a:spAutoFit/>
          </a:bodyPr>
          <a:lstStyle/>
          <a:p>
            <a:pPr lvl="0" algn="ctr">
              <a:buClrTx/>
              <a:buSzTx/>
              <a:buFontTx/>
              <a:defRPr/>
            </a:pPr>
            <a:r>
              <a:rPr lang="zh-CN" altLang="en-US" sz="1600" kern="0" spc="225">
                <a:latin typeface="方正大黑简体" panose="02000000000000000000" pitchFamily="2" charset="-122"/>
                <a:ea typeface="方正大黑简体" panose="02000000000000000000" pitchFamily="2" charset="-122"/>
                <a:sym typeface="思源宋体 CN" panose="02020400000000000000" pitchFamily="18" charset="-122"/>
              </a:rPr>
              <a:t>混合型生命周期</a:t>
            </a:r>
          </a:p>
        </p:txBody>
      </p:sp>
      <p:sp>
        <p:nvSpPr>
          <p:cNvPr id="24" name="图形"/>
          <p:cNvSpPr txBox="1"/>
          <p:nvPr/>
        </p:nvSpPr>
        <p:spPr>
          <a:xfrm>
            <a:off x="818515" y="215900"/>
            <a:ext cx="403098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开发生命周期</a:t>
            </a:r>
          </a:p>
        </p:txBody>
      </p:sp>
      <p:sp>
        <p:nvSpPr>
          <p:cNvPr id="12" name="文本框 11"/>
          <p:cNvSpPr txBox="1"/>
          <p:nvPr/>
        </p:nvSpPr>
        <p:spPr>
          <a:xfrm>
            <a:off x="851075" y="2617452"/>
            <a:ext cx="6826293" cy="363241"/>
          </a:xfrm>
          <a:prstGeom prst="rect">
            <a:avLst/>
          </a:prstGeom>
          <a:noFill/>
        </p:spPr>
        <p:txBody>
          <a:bodyPr wrap="square" rtlCol="0">
            <a:spAutoFit/>
          </a:bodyPr>
          <a:lstStyle>
            <a:defPPr>
              <a:defRPr lang="en-US"/>
            </a:defPPr>
            <a:lvl1pPr marL="342900" indent="-342900">
              <a:lnSpc>
                <a:spcPct val="140000"/>
              </a:lnSpc>
              <a:buFont typeface="+mj-lt"/>
              <a:buAutoNum type="arabicPeriod"/>
              <a:defRPr kumimoji="1" sz="1400">
                <a:solidFill>
                  <a:schemeClr val="tx1">
                    <a:lumMod val="75000"/>
                    <a:lumOff val="25000"/>
                  </a:schemeClr>
                </a:solidFill>
              </a:defRPr>
            </a:lvl1pPr>
          </a:lstStyle>
          <a:p>
            <a:pPr marL="285750" indent="-285750">
              <a:buFont typeface="Arial" panose="020B0604020202020204" pitchFamily="34" charset="0"/>
              <a:buChar char="•"/>
              <a:defRPr/>
            </a:pPr>
            <a:r>
              <a:rPr lang="zh-CN" altLang="en-US" spc="225">
                <a:solidFill>
                  <a:schemeClr val="tx1"/>
                </a:solidFill>
                <a:latin typeface="方正大黑简体" panose="02000000000000000000" pitchFamily="2" charset="-122"/>
                <a:ea typeface="方正大黑简体" panose="02000000000000000000" pitchFamily="2" charset="-122"/>
                <a:sym typeface="思源宋体 CN" panose="02020400000000000000" pitchFamily="18" charset="-122"/>
              </a:rPr>
              <a:t>在不同项目阶段或部分采用不同的生命周期方式。</a:t>
            </a:r>
          </a:p>
        </p:txBody>
      </p:sp>
      <p:sp>
        <p:nvSpPr>
          <p:cNvPr id="14" name="文本框 13"/>
          <p:cNvSpPr txBox="1"/>
          <p:nvPr/>
        </p:nvSpPr>
        <p:spPr>
          <a:xfrm>
            <a:off x="566420" y="1222375"/>
            <a:ext cx="8216265" cy="311150"/>
          </a:xfrm>
          <a:prstGeom prst="rect">
            <a:avLst/>
          </a:prstGeom>
        </p:spPr>
        <p:txBody>
          <a:bodyPr wrap="square" lIns="0" tIns="0" rIns="0" bIns="0" anchor="t">
            <a:spAutoFit/>
            <a:scene3d>
              <a:camera prst="orthographicFront"/>
              <a:lightRig rig="threePt" dir="t"/>
            </a:scene3d>
            <a:sp3d contourW="12700"/>
          </a:bodyPr>
          <a:lstStyle/>
          <a:p>
            <a:pPr indent="0" algn="just" defTabSz="266700">
              <a:lnSpc>
                <a:spcPct val="150000"/>
              </a:lnSpc>
              <a:spcBef>
                <a:spcPct val="0"/>
              </a:spcBef>
              <a:spcAft>
                <a:spcPct val="0"/>
              </a:spcAft>
            </a:pPr>
            <a:r>
              <a:rPr lang="zh-CN" altLang="en-US" b="1">
                <a:sym typeface="+mn-ea"/>
              </a:rPr>
              <a:t>项目开发生命周期</a:t>
            </a:r>
            <a:r>
              <a:rPr lang="zh-CN" altLang="en-US">
                <a:sym typeface="+mn-ea"/>
              </a:rPr>
              <a:t>可以分为</a:t>
            </a:r>
            <a:r>
              <a:rPr lang="zh-CN" altLang="en-US">
                <a:solidFill>
                  <a:srgbClr val="FF0000"/>
                </a:solidFill>
                <a:sym typeface="+mn-ea"/>
              </a:rPr>
              <a:t>预测型（计划驱动型）、迭代型、增量型、适应型（敏捷型）和混合型</a:t>
            </a:r>
            <a:r>
              <a:rPr lang="zh-CN" altLang="en-US">
                <a:sym typeface="+mn-ea"/>
              </a:rPr>
              <a:t>多种类型。</a:t>
            </a:r>
            <a:endParaRPr kumimoji="0" lang="zh-CN" altLang="en-US"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sp>
        <p:nvSpPr>
          <p:cNvPr id="10" name="平行四边形 9"/>
          <p:cNvSpPr/>
          <p:nvPr/>
        </p:nvSpPr>
        <p:spPr>
          <a:xfrm>
            <a:off x="201295"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1" name="平行四边形 10"/>
          <p:cNvSpPr/>
          <p:nvPr/>
        </p:nvSpPr>
        <p:spPr>
          <a:xfrm>
            <a:off x="337457"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7" name="平行四边形 16"/>
          <p:cNvSpPr/>
          <p:nvPr/>
        </p:nvSpPr>
        <p:spPr>
          <a:xfrm>
            <a:off x="473620"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grpSp>
        <p:nvGrpSpPr>
          <p:cNvPr id="5" name="组合 4"/>
          <p:cNvGrpSpPr/>
          <p:nvPr/>
        </p:nvGrpSpPr>
        <p:grpSpPr>
          <a:xfrm>
            <a:off x="3810" y="165735"/>
            <a:ext cx="9147810" cy="429260"/>
            <a:chOff x="6" y="261"/>
            <a:chExt cx="14406" cy="676"/>
          </a:xfrm>
        </p:grpSpPr>
        <p:sp>
          <p:nvSpPr>
            <p:cNvPr id="2" name="平行四边形 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3" name="平行四边形 12"/>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 name="直接连接符 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25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15000"/>
                                  </p:iterate>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250"/>
                                  </p:stCondLst>
                                  <p:iterate type="lt">
                                    <p:tmPct val="15000"/>
                                  </p:iterate>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706755" y="168910"/>
            <a:ext cx="5593715" cy="4000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项目管理知识框架</a:t>
            </a: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sp>
        <p:nvSpPr>
          <p:cNvPr id="5" name="文本框 4"/>
          <p:cNvSpPr txBox="1"/>
          <p:nvPr/>
        </p:nvSpPr>
        <p:spPr>
          <a:xfrm>
            <a:off x="127000" y="756920"/>
            <a:ext cx="4659630" cy="1489075"/>
          </a:xfrm>
          <a:prstGeom prst="rect">
            <a:avLst/>
          </a:prstGeom>
        </p:spPr>
        <p:txBody>
          <a:bodyPr wrap="square">
            <a:noAutofit/>
          </a:bodyPr>
          <a:lstStyle/>
          <a:p>
            <a:pPr indent="0" algn="just" defTabSz="266700" fontAlgn="auto">
              <a:lnSpc>
                <a:spcPct val="140000"/>
              </a:lnSpc>
              <a:spcBef>
                <a:spcPts val="0"/>
              </a:spcBef>
              <a:spcAft>
                <a:spcPts val="0"/>
              </a:spcAft>
            </a:pPr>
            <a:r>
              <a:rPr lang="en-US" altLang="zh-CN" sz="1200">
                <a:solidFill>
                  <a:srgbClr val="FF0000"/>
                </a:solidFill>
              </a:rPr>
              <a:t>        </a:t>
            </a:r>
            <a:r>
              <a:rPr lang="zh-CN" altLang="en-US" sz="1200">
                <a:solidFill>
                  <a:srgbClr val="FF0000"/>
                </a:solidFill>
              </a:rPr>
              <a:t>十大知识领域和五大过程组</a:t>
            </a:r>
            <a:r>
              <a:rPr lang="zh-CN" altLang="en-US" sz="1200"/>
              <a:t>共同构成了软件项目管理的整体框架。这个框架以矩阵形式展现了每个过程组在各知识领域的具体活动与流程。</a:t>
            </a:r>
          </a:p>
          <a:p>
            <a:pPr indent="0" algn="just" defTabSz="266700" fontAlgn="auto">
              <a:lnSpc>
                <a:spcPct val="140000"/>
              </a:lnSpc>
              <a:spcBef>
                <a:spcPts val="0"/>
              </a:spcBef>
              <a:spcAft>
                <a:spcPts val="0"/>
              </a:spcAft>
            </a:pPr>
            <a:r>
              <a:rPr lang="en-US" altLang="zh-CN" sz="1200"/>
              <a:t>        </a:t>
            </a:r>
            <a:r>
              <a:rPr lang="zh-CN" altLang="en-US" sz="1200">
                <a:solidFill>
                  <a:srgbClr val="FF0000"/>
                </a:solidFill>
              </a:rPr>
              <a:t>项目管理过程组</a:t>
            </a:r>
            <a:r>
              <a:rPr lang="zh-CN" altLang="en-US" sz="1200"/>
              <a:t>是对项目管理过程进行</a:t>
            </a:r>
            <a:r>
              <a:rPr lang="zh-CN" altLang="en-US" sz="1200">
                <a:solidFill>
                  <a:srgbClr val="FF0000"/>
                </a:solidFill>
              </a:rPr>
              <a:t>逻辑划分</a:t>
            </a:r>
            <a:r>
              <a:rPr lang="zh-CN" altLang="en-US" sz="1200"/>
              <a:t>的方式，旨在帮助实现项目的特定目标。</a:t>
            </a:r>
          </a:p>
          <a:p>
            <a:pPr indent="0" algn="just" defTabSz="266700" fontAlgn="auto">
              <a:lnSpc>
                <a:spcPct val="140000"/>
              </a:lnSpc>
              <a:spcBef>
                <a:spcPts val="0"/>
              </a:spcBef>
              <a:spcAft>
                <a:spcPts val="0"/>
              </a:spcAft>
            </a:pPr>
            <a:r>
              <a:rPr lang="en-US" altLang="zh-CN" sz="1200"/>
              <a:t>        </a:t>
            </a:r>
            <a:r>
              <a:rPr lang="zh-CN" altLang="en-US" sz="1200">
                <a:solidFill>
                  <a:srgbClr val="FF0000"/>
                </a:solidFill>
              </a:rPr>
              <a:t>知识领域</a:t>
            </a:r>
            <a:r>
              <a:rPr lang="zh-CN" altLang="en-US" sz="1200"/>
              <a:t>是基于项目管理所需</a:t>
            </a:r>
            <a:r>
              <a:rPr lang="zh-CN" altLang="en-US" sz="1200">
                <a:solidFill>
                  <a:srgbClr val="FF0000"/>
                </a:solidFill>
              </a:rPr>
              <a:t>专业知识内容定义</a:t>
            </a:r>
            <a:r>
              <a:rPr lang="zh-CN" altLang="en-US" sz="1200"/>
              <a:t>的管理范畴，每个领域包括相关的过程、实践、输入、输出，以及工具与技术。</a:t>
            </a:r>
          </a:p>
        </p:txBody>
      </p:sp>
      <p:pic>
        <p:nvPicPr>
          <p:cNvPr id="10" name="图片 9"/>
          <p:cNvPicPr>
            <a:picLocks noChangeAspect="1"/>
          </p:cNvPicPr>
          <p:nvPr/>
        </p:nvPicPr>
        <p:blipFill>
          <a:blip r:embed="rId2"/>
          <a:stretch>
            <a:fillRect/>
          </a:stretch>
        </p:blipFill>
        <p:spPr>
          <a:xfrm>
            <a:off x="4841240" y="617855"/>
            <a:ext cx="4250055" cy="4420870"/>
          </a:xfrm>
          <a:prstGeom prst="rect">
            <a:avLst/>
          </a:prstGeom>
        </p:spPr>
      </p:pic>
      <p:pic>
        <p:nvPicPr>
          <p:cNvPr id="11" name="图片 6"/>
          <p:cNvPicPr>
            <a:picLocks noChangeAspect="1"/>
          </p:cNvPicPr>
          <p:nvPr/>
        </p:nvPicPr>
        <p:blipFill>
          <a:blip r:embed="rId3"/>
          <a:stretch>
            <a:fillRect/>
          </a:stretch>
        </p:blipFill>
        <p:spPr>
          <a:xfrm>
            <a:off x="238125" y="2915285"/>
            <a:ext cx="4377690" cy="1858010"/>
          </a:xfrm>
          <a:prstGeom prst="rect">
            <a:avLst/>
          </a:prstGeom>
          <a:noFill/>
          <a:ln>
            <a:noFill/>
          </a:ln>
        </p:spPr>
      </p:pic>
      <p:sp>
        <p:nvSpPr>
          <p:cNvPr id="12" name="文本框 11"/>
          <p:cNvSpPr txBox="1"/>
          <p:nvPr/>
        </p:nvSpPr>
        <p:spPr>
          <a:xfrm>
            <a:off x="1442720" y="6537960"/>
            <a:ext cx="2705735" cy="245110"/>
          </a:xfrm>
          <a:prstGeom prst="rect">
            <a:avLst/>
          </a:prstGeom>
        </p:spPr>
        <p:txBody>
          <a:bodyPr wrap="square">
            <a:spAutoFit/>
          </a:bodyPr>
          <a:lstStyle/>
          <a:p>
            <a:pPr marL="0" indent="0" algn="just" defTabSz="266700">
              <a:spcBef>
                <a:spcPct val="0"/>
              </a:spcBef>
              <a:spcAft>
                <a:spcPct val="0"/>
              </a:spcAft>
            </a:pPr>
            <a:r>
              <a:rPr lang="zh-CN" altLang="en-US" sz="1000" b="1">
                <a:latin typeface="Calibri" panose="020F0502020204030204"/>
                <a:ea typeface="宋体" panose="02010600030101010101" pitchFamily="2" charset="-122"/>
              </a:rPr>
              <a:t>图</a:t>
            </a:r>
            <a:r>
              <a:rPr lang="en-US" altLang="zh-CN" sz="1000" b="1">
                <a:latin typeface="Calibri" panose="020F0502020204030204"/>
                <a:ea typeface="Calibri" panose="020F0502020204030204"/>
              </a:rPr>
              <a:t>1-7</a:t>
            </a:r>
            <a:r>
              <a:rPr lang="zh-CN" altLang="en-US" sz="1000" b="1">
                <a:latin typeface="Calibri" panose="020F0502020204030204"/>
                <a:ea typeface="宋体" panose="02010600030101010101" pitchFamily="2" charset="-122"/>
              </a:rPr>
              <a:t>软件项目管理知识领域全貌图</a:t>
            </a:r>
          </a:p>
        </p:txBody>
      </p:sp>
      <p:sp>
        <p:nvSpPr>
          <p:cNvPr id="17" name="平行四边形 16"/>
          <p:cNvSpPr/>
          <p:nvPr/>
        </p:nvSpPr>
        <p:spPr>
          <a:xfrm>
            <a:off x="201295"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8" name="平行四边形 17"/>
          <p:cNvSpPr/>
          <p:nvPr/>
        </p:nvSpPr>
        <p:spPr>
          <a:xfrm>
            <a:off x="337457"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9" name="平行四边形 18"/>
          <p:cNvSpPr/>
          <p:nvPr/>
        </p:nvSpPr>
        <p:spPr>
          <a:xfrm>
            <a:off x="473620" y="165831"/>
            <a:ext cx="151506" cy="403129"/>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grpSp>
        <p:nvGrpSpPr>
          <p:cNvPr id="2" name="组合 1"/>
          <p:cNvGrpSpPr/>
          <p:nvPr/>
        </p:nvGrpSpPr>
        <p:grpSpPr>
          <a:xfrm>
            <a:off x="3810" y="165735"/>
            <a:ext cx="9147810" cy="429260"/>
            <a:chOff x="6" y="261"/>
            <a:chExt cx="14406" cy="676"/>
          </a:xfrm>
        </p:grpSpPr>
        <p:sp>
          <p:nvSpPr>
            <p:cNvPr id="14" name="平行四边形 1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3" name="平行四边形 12"/>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 name="直接连接符 3"/>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3" name="Straight Connector 25"/>
          <p:cNvCxnSpPr/>
          <p:nvPr/>
        </p:nvCxnSpPr>
        <p:spPr>
          <a:xfrm>
            <a:off x="691190" y="2997237"/>
            <a:ext cx="7873985" cy="0"/>
          </a:xfrm>
          <a:prstGeom prst="line">
            <a:avLst/>
          </a:prstGeom>
          <a:ln w="50800">
            <a:gradFill>
              <a:gsLst>
                <a:gs pos="0">
                  <a:srgbClr val="00368E"/>
                </a:gs>
                <a:gs pos="100000">
                  <a:srgbClr val="111F4B"/>
                </a:gs>
              </a:gsLst>
              <a:lin ang="5400000" scaled="1"/>
            </a:gra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íŝľíďe"/>
          <p:cNvSpPr txBox="1"/>
          <p:nvPr/>
        </p:nvSpPr>
        <p:spPr>
          <a:xfrm>
            <a:off x="2178387" y="1549191"/>
            <a:ext cx="1350878"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团队绩效域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20" name="iṡļíḑè"/>
          <p:cNvSpPr txBox="1"/>
          <p:nvPr/>
        </p:nvSpPr>
        <p:spPr>
          <a:xfrm>
            <a:off x="1986886" y="1902421"/>
            <a:ext cx="1865208" cy="874150"/>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关注团队的组建、协作和发展，保证团队高效工作；</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nvGrpSpPr>
          <p:cNvPr id="12" name="组合 11"/>
          <p:cNvGrpSpPr/>
          <p:nvPr/>
        </p:nvGrpSpPr>
        <p:grpSpPr>
          <a:xfrm>
            <a:off x="964048" y="1441678"/>
            <a:ext cx="556897" cy="1356218"/>
            <a:chOff x="964048" y="1441678"/>
            <a:chExt cx="556897" cy="1356218"/>
          </a:xfrm>
        </p:grpSpPr>
        <p:sp>
          <p:nvSpPr>
            <p:cNvPr id="8" name="任意多边形: 形状 7"/>
            <p:cNvSpPr/>
            <p:nvPr/>
          </p:nvSpPr>
          <p:spPr>
            <a:xfrm>
              <a:off x="964048" y="1441678"/>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5" name="矩形 34"/>
            <p:cNvSpPr/>
            <p:nvPr/>
          </p:nvSpPr>
          <p:spPr>
            <a:xfrm>
              <a:off x="1106260" y="1534279"/>
              <a:ext cx="314190" cy="327590"/>
            </a:xfrm>
            <a:prstGeom prst="rect">
              <a:avLst/>
            </a:prstGeom>
            <a:noFill/>
          </p:spPr>
          <p:txBody>
            <a:bodyPr wrap="none" lIns="0" tIns="0" rIns="0" bIns="0">
              <a:spAutoFit/>
            </a:bodyPr>
            <a:lstStyle/>
            <a:p>
              <a:pPr algn="ctr" defTabSz="685800">
                <a:lnSpc>
                  <a:spcPct val="130000"/>
                </a:lnSpc>
                <a:defRPr/>
              </a:pPr>
              <a:r>
                <a:rPr lang="en-US" altLang="zh-CN"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01</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11" name="组合 10"/>
          <p:cNvGrpSpPr/>
          <p:nvPr/>
        </p:nvGrpSpPr>
        <p:grpSpPr>
          <a:xfrm>
            <a:off x="2573166" y="3175327"/>
            <a:ext cx="556897" cy="1356218"/>
            <a:chOff x="2573166" y="3175327"/>
            <a:chExt cx="556897" cy="1356218"/>
          </a:xfrm>
        </p:grpSpPr>
        <p:sp>
          <p:nvSpPr>
            <p:cNvPr id="31" name="任意多边形: 形状 30"/>
            <p:cNvSpPr/>
            <p:nvPr/>
          </p:nvSpPr>
          <p:spPr>
            <a:xfrm flipV="1">
              <a:off x="2573166" y="3175327"/>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矩形 36"/>
            <p:cNvSpPr/>
            <p:nvPr/>
          </p:nvSpPr>
          <p:spPr>
            <a:xfrm>
              <a:off x="2694520" y="4061226"/>
              <a:ext cx="314189" cy="327590"/>
            </a:xfrm>
            <a:prstGeom prst="rect">
              <a:avLst/>
            </a:prstGeom>
            <a:noFill/>
          </p:spPr>
          <p:txBody>
            <a:bodyPr wrap="none" lIns="0" tIns="0" rIns="0" bIns="0">
              <a:spAutoFit/>
            </a:bodyPr>
            <a:lstStyle/>
            <a:p>
              <a:pPr algn="ctr" defTabSz="685800">
                <a:lnSpc>
                  <a:spcPct val="130000"/>
                </a:lnSpc>
                <a:defRPr/>
              </a:pPr>
              <a:r>
                <a:rPr lang="en-US" altLang="zh-CN"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02</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21" name="组合 20"/>
          <p:cNvGrpSpPr/>
          <p:nvPr/>
        </p:nvGrpSpPr>
        <p:grpSpPr>
          <a:xfrm>
            <a:off x="7447249" y="1441678"/>
            <a:ext cx="556897" cy="1356218"/>
            <a:chOff x="7447249" y="1441678"/>
            <a:chExt cx="556897" cy="1356218"/>
          </a:xfrm>
        </p:grpSpPr>
        <p:sp>
          <p:nvSpPr>
            <p:cNvPr id="33" name="任意多边形: 形状 32"/>
            <p:cNvSpPr/>
            <p:nvPr/>
          </p:nvSpPr>
          <p:spPr>
            <a:xfrm>
              <a:off x="7447249" y="1441678"/>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9" name="矩形 38"/>
            <p:cNvSpPr/>
            <p:nvPr/>
          </p:nvSpPr>
          <p:spPr>
            <a:xfrm>
              <a:off x="7598928" y="1534279"/>
              <a:ext cx="314189" cy="327590"/>
            </a:xfrm>
            <a:prstGeom prst="rect">
              <a:avLst/>
            </a:prstGeom>
            <a:noFill/>
          </p:spPr>
          <p:txBody>
            <a:bodyPr wrap="none" lIns="0" tIns="0" rIns="0" bIns="0">
              <a:spAutoFit/>
            </a:bodyPr>
            <a:lstStyle/>
            <a:p>
              <a:pPr algn="ctr" defTabSz="685800">
                <a:lnSpc>
                  <a:spcPct val="130000"/>
                </a:lnSpc>
                <a:defRPr/>
              </a:pPr>
              <a:r>
                <a:rPr lang="en-US" altLang="zh-CN"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05</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18" name="组合 17"/>
          <p:cNvGrpSpPr/>
          <p:nvPr/>
        </p:nvGrpSpPr>
        <p:grpSpPr>
          <a:xfrm>
            <a:off x="5820529" y="3175327"/>
            <a:ext cx="556897" cy="1356218"/>
            <a:chOff x="5820529" y="3175327"/>
            <a:chExt cx="556897" cy="1356218"/>
          </a:xfrm>
        </p:grpSpPr>
        <p:sp>
          <p:nvSpPr>
            <p:cNvPr id="41" name="任意多边形: 形状 40"/>
            <p:cNvSpPr/>
            <p:nvPr/>
          </p:nvSpPr>
          <p:spPr>
            <a:xfrm flipV="1">
              <a:off x="5820529" y="3175327"/>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42" name="矩形 41"/>
            <p:cNvSpPr/>
            <p:nvPr/>
          </p:nvSpPr>
          <p:spPr>
            <a:xfrm>
              <a:off x="5941884" y="4061226"/>
              <a:ext cx="314189" cy="327590"/>
            </a:xfrm>
            <a:prstGeom prst="rect">
              <a:avLst/>
            </a:prstGeom>
            <a:noFill/>
          </p:spPr>
          <p:txBody>
            <a:bodyPr wrap="none" lIns="0" tIns="0" rIns="0" bIns="0">
              <a:spAutoFit/>
            </a:bodyPr>
            <a:lstStyle/>
            <a:p>
              <a:pPr algn="ctr" defTabSz="685800">
                <a:lnSpc>
                  <a:spcPct val="130000"/>
                </a:lnSpc>
                <a:defRPr/>
              </a:pPr>
              <a:r>
                <a:rPr lang="en-US" altLang="zh-CN"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04</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15" name="组合 14"/>
          <p:cNvGrpSpPr/>
          <p:nvPr/>
        </p:nvGrpSpPr>
        <p:grpSpPr>
          <a:xfrm>
            <a:off x="4205648" y="1441678"/>
            <a:ext cx="556897" cy="1356218"/>
            <a:chOff x="4205648" y="1441678"/>
            <a:chExt cx="556897" cy="1356218"/>
          </a:xfrm>
        </p:grpSpPr>
        <p:sp>
          <p:nvSpPr>
            <p:cNvPr id="43" name="任意多边形: 形状 42"/>
            <p:cNvSpPr/>
            <p:nvPr/>
          </p:nvSpPr>
          <p:spPr>
            <a:xfrm>
              <a:off x="4205648" y="1441678"/>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44" name="矩形 43"/>
            <p:cNvSpPr/>
            <p:nvPr/>
          </p:nvSpPr>
          <p:spPr>
            <a:xfrm>
              <a:off x="4347860" y="1534279"/>
              <a:ext cx="314190" cy="327590"/>
            </a:xfrm>
            <a:prstGeom prst="rect">
              <a:avLst/>
            </a:prstGeom>
            <a:noFill/>
          </p:spPr>
          <p:txBody>
            <a:bodyPr wrap="none" lIns="0" tIns="0" rIns="0" bIns="0">
              <a:spAutoFit/>
            </a:bodyPr>
            <a:lstStyle/>
            <a:p>
              <a:pPr algn="ctr" defTabSz="685800">
                <a:lnSpc>
                  <a:spcPct val="130000"/>
                </a:lnSpc>
                <a:defRPr/>
              </a:pPr>
              <a:r>
                <a:rPr lang="en-US" altLang="zh-CN" sz="1800" spc="225">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03</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sp>
        <p:nvSpPr>
          <p:cNvPr id="30" name="图形"/>
          <p:cNvSpPr txBox="1"/>
          <p:nvPr/>
        </p:nvSpPr>
        <p:spPr>
          <a:xfrm>
            <a:off x="818515" y="215265"/>
            <a:ext cx="1728470" cy="4000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项目绩效域</a:t>
            </a: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sp>
        <p:nvSpPr>
          <p:cNvPr id="2" name="ísḻíďè"/>
          <p:cNvSpPr txBox="1"/>
          <p:nvPr/>
        </p:nvSpPr>
        <p:spPr>
          <a:xfrm>
            <a:off x="603815" y="756702"/>
            <a:ext cx="6761222" cy="270908"/>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项目绩效域是指一组对有效交付项目成果至关重要的活动和关注领域。</a:t>
            </a:r>
          </a:p>
        </p:txBody>
      </p:sp>
      <p:sp>
        <p:nvSpPr>
          <p:cNvPr id="4" name="íŝľíďe"/>
          <p:cNvSpPr txBox="1"/>
          <p:nvPr/>
        </p:nvSpPr>
        <p:spPr>
          <a:xfrm>
            <a:off x="5389183" y="1588909"/>
            <a:ext cx="1350878"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规划绩效域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5" name="iṡļíḑè"/>
          <p:cNvSpPr txBox="1"/>
          <p:nvPr/>
        </p:nvSpPr>
        <p:spPr>
          <a:xfrm>
            <a:off x="5197682" y="1942139"/>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制定清晰而灵活的计划，为项目实施提供方向；</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6" name="íŝľíďe"/>
          <p:cNvSpPr txBox="1"/>
          <p:nvPr/>
        </p:nvSpPr>
        <p:spPr>
          <a:xfrm>
            <a:off x="603815" y="3234774"/>
            <a:ext cx="1350878"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干系人绩效域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7" name="iṡļíḑè"/>
          <p:cNvSpPr txBox="1"/>
          <p:nvPr/>
        </p:nvSpPr>
        <p:spPr>
          <a:xfrm>
            <a:off x="468258" y="3580252"/>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识别并管理好干系人，满足他们的需求和期望；</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9" name="íŝľíďe"/>
          <p:cNvSpPr txBox="1"/>
          <p:nvPr/>
        </p:nvSpPr>
        <p:spPr>
          <a:xfrm>
            <a:off x="3852094" y="3115739"/>
            <a:ext cx="1350878" cy="573042"/>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开发方法与生命周期绩效域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10" name="iṡļíḑè"/>
          <p:cNvSpPr txBox="1"/>
          <p:nvPr/>
        </p:nvSpPr>
        <p:spPr>
          <a:xfrm>
            <a:off x="3636283" y="3774961"/>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选择合适的开发模式和节奏，为项目提供框架；</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22" name="íŝľíďe"/>
          <p:cNvSpPr txBox="1"/>
          <p:nvPr/>
        </p:nvSpPr>
        <p:spPr>
          <a:xfrm>
            <a:off x="6856244" y="3280465"/>
            <a:ext cx="1616696"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项目工作绩效域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23" name="iṡļíḑè"/>
          <p:cNvSpPr txBox="1"/>
          <p:nvPr/>
        </p:nvSpPr>
        <p:spPr>
          <a:xfrm>
            <a:off x="6856244" y="3636833"/>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落实和协调各项工作，确保按照计划推进；</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nvGrpSpPr>
          <p:cNvPr id="17" name="组合 16"/>
          <p:cNvGrpSpPr/>
          <p:nvPr/>
        </p:nvGrpSpPr>
        <p:grpSpPr>
          <a:xfrm>
            <a:off x="3810" y="165735"/>
            <a:ext cx="9147810" cy="429260"/>
            <a:chOff x="6" y="261"/>
            <a:chExt cx="14406" cy="676"/>
          </a:xfrm>
        </p:grpSpPr>
        <p:sp>
          <p:nvSpPr>
            <p:cNvPr id="24" name="平行四边形 2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5" name="平行四边形 24"/>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26" name="平行四边形 2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27" name="直接连接符 26"/>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20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type="lt">
                                    <p:tmPct val="20000"/>
                                  </p:iterate>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250"/>
                                  </p:stCondLst>
                                  <p:iterate type="lt">
                                    <p:tmPct val="20000"/>
                                  </p:iterate>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iterate type="lt">
                                    <p:tmPct val="20000"/>
                                  </p:iterate>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250"/>
                                  </p:stCondLst>
                                  <p:iterate type="lt">
                                    <p:tmPct val="20000"/>
                                  </p:iterate>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0-#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iterate type="lt">
                                    <p:tmPct val="20000"/>
                                  </p:iterate>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250"/>
                                  </p:stCondLst>
                                  <p:iterate type="lt">
                                    <p:tmPct val="20000"/>
                                  </p:iterate>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0-#ppt_w/2"/>
                                          </p:val>
                                        </p:tav>
                                        <p:tav tm="100000">
                                          <p:val>
                                            <p:strVal val="#ppt_x"/>
                                          </p:val>
                                        </p:tav>
                                      </p:tavLst>
                                    </p:anim>
                                    <p:anim calcmode="lin" valueType="num">
                                      <p:cBhvr additive="base">
                                        <p:cTn id="6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iterate type="lt">
                                    <p:tmPct val="20000"/>
                                  </p:iterate>
                                  <p:childTnLst>
                                    <p:set>
                                      <p:cBhvr>
                                        <p:cTn id="71" dur="1" fill="hold">
                                          <p:stCondLst>
                                            <p:cond delay="0"/>
                                          </p:stCondLst>
                                        </p:cTn>
                                        <p:tgtEl>
                                          <p:spTgt spid="4"/>
                                        </p:tgtEl>
                                        <p:attrNameLst>
                                          <p:attrName>style.visibility</p:attrName>
                                        </p:attrNameLst>
                                      </p:cBhvr>
                                      <p:to>
                                        <p:strVal val="visible"/>
                                      </p:to>
                                    </p:set>
                                    <p:animEffect transition="in" filter="fade">
                                      <p:cBhvr>
                                        <p:cTn id="72" dur="500"/>
                                        <p:tgtEl>
                                          <p:spTgt spid="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250"/>
                                  </p:stCondLst>
                                  <p:iterate type="lt">
                                    <p:tmPct val="20000"/>
                                  </p:iterate>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500" fill="hold"/>
                                        <p:tgtEl>
                                          <p:spTgt spid="21"/>
                                        </p:tgtEl>
                                        <p:attrNameLst>
                                          <p:attrName>ppt_x</p:attrName>
                                        </p:attrNameLst>
                                      </p:cBhvr>
                                      <p:tavLst>
                                        <p:tav tm="0">
                                          <p:val>
                                            <p:strVal val="0-#ppt_w/2"/>
                                          </p:val>
                                        </p:tav>
                                        <p:tav tm="100000">
                                          <p:val>
                                            <p:strVal val="#ppt_x"/>
                                          </p:val>
                                        </p:tav>
                                      </p:tavLst>
                                    </p:anim>
                                    <p:anim calcmode="lin" valueType="num">
                                      <p:cBhvr additive="base">
                                        <p:cTn id="83"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iterate type="lt">
                                    <p:tmPct val="20000"/>
                                  </p:iterate>
                                  <p:childTnLst>
                                    <p:set>
                                      <p:cBhvr>
                                        <p:cTn id="87" dur="1" fill="hold">
                                          <p:stCondLst>
                                            <p:cond delay="0"/>
                                          </p:stCondLst>
                                        </p:cTn>
                                        <p:tgtEl>
                                          <p:spTgt spid="22"/>
                                        </p:tgtEl>
                                        <p:attrNameLst>
                                          <p:attrName>style.visibility</p:attrName>
                                        </p:attrNameLst>
                                      </p:cBhvr>
                                      <p:to>
                                        <p:strVal val="visible"/>
                                      </p:to>
                                    </p:set>
                                    <p:animEffect transition="in" filter="fade">
                                      <p:cBhvr>
                                        <p:cTn id="88" dur="500"/>
                                        <p:tgtEl>
                                          <p:spTgt spid="22"/>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250"/>
                                  </p:stCondLst>
                                  <p:iterate type="lt">
                                    <p:tmPct val="20000"/>
                                  </p:iterate>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4" grpId="0"/>
      <p:bldP spid="5" grpId="0"/>
      <p:bldP spid="6" grpId="0"/>
      <p:bldP spid="7" grpId="0"/>
      <p:bldP spid="9" grpId="0"/>
      <p:bldP spid="10"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5"/>
          <p:cNvCxnSpPr/>
          <p:nvPr/>
        </p:nvCxnSpPr>
        <p:spPr>
          <a:xfrm>
            <a:off x="691190" y="2997237"/>
            <a:ext cx="7873985" cy="0"/>
          </a:xfrm>
          <a:prstGeom prst="line">
            <a:avLst/>
          </a:prstGeom>
          <a:ln w="50800">
            <a:gradFill>
              <a:gsLst>
                <a:gs pos="0">
                  <a:srgbClr val="00368E"/>
                </a:gs>
                <a:gs pos="100000">
                  <a:srgbClr val="111F4B"/>
                </a:gs>
              </a:gsLst>
              <a:lin ang="5400000" scaled="1"/>
            </a:gra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íŝľíďe"/>
          <p:cNvSpPr txBox="1"/>
          <p:nvPr/>
        </p:nvSpPr>
        <p:spPr>
          <a:xfrm>
            <a:off x="3575387" y="1573438"/>
            <a:ext cx="1350878"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度量绩效域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20" name="iṡļíḑè"/>
          <p:cNvSpPr txBox="1"/>
          <p:nvPr/>
        </p:nvSpPr>
        <p:spPr>
          <a:xfrm>
            <a:off x="3383886" y="1926668"/>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通过监控和数据评估，推动持续优化；</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nvGrpSpPr>
          <p:cNvPr id="12" name="组合 11"/>
          <p:cNvGrpSpPr/>
          <p:nvPr/>
        </p:nvGrpSpPr>
        <p:grpSpPr>
          <a:xfrm>
            <a:off x="2361048" y="1465925"/>
            <a:ext cx="556897" cy="1356218"/>
            <a:chOff x="964048" y="1441678"/>
            <a:chExt cx="556897" cy="1356218"/>
          </a:xfrm>
        </p:grpSpPr>
        <p:sp>
          <p:nvSpPr>
            <p:cNvPr id="8" name="任意多边形: 形状 7"/>
            <p:cNvSpPr/>
            <p:nvPr/>
          </p:nvSpPr>
          <p:spPr>
            <a:xfrm>
              <a:off x="964048" y="1441678"/>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5" name="矩形 34"/>
            <p:cNvSpPr/>
            <p:nvPr/>
          </p:nvSpPr>
          <p:spPr>
            <a:xfrm>
              <a:off x="1106260" y="1534279"/>
              <a:ext cx="314190" cy="327590"/>
            </a:xfrm>
            <a:prstGeom prst="rect">
              <a:avLst/>
            </a:prstGeom>
            <a:noFill/>
          </p:spPr>
          <p:txBody>
            <a:bodyPr wrap="none" lIns="0" tIns="0" rIns="0" bIns="0">
              <a:spAutoFit/>
            </a:bodyPr>
            <a:lstStyle/>
            <a:p>
              <a:pPr algn="ctr" defTabSz="685800">
                <a:lnSpc>
                  <a:spcPct val="130000"/>
                </a:lnSpc>
                <a:defRPr/>
              </a:pPr>
              <a:r>
                <a:rPr lang="en-US" altLang="zh-CN" sz="1800" spc="225">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06</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11" name="组合 10"/>
          <p:cNvGrpSpPr/>
          <p:nvPr/>
        </p:nvGrpSpPr>
        <p:grpSpPr>
          <a:xfrm>
            <a:off x="3970166" y="3199574"/>
            <a:ext cx="556897" cy="1356218"/>
            <a:chOff x="2573166" y="3175327"/>
            <a:chExt cx="556897" cy="1356218"/>
          </a:xfrm>
        </p:grpSpPr>
        <p:sp>
          <p:nvSpPr>
            <p:cNvPr id="31" name="任意多边形: 形状 30"/>
            <p:cNvSpPr/>
            <p:nvPr/>
          </p:nvSpPr>
          <p:spPr>
            <a:xfrm flipV="1">
              <a:off x="2573166" y="3175327"/>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矩形 36"/>
            <p:cNvSpPr/>
            <p:nvPr/>
          </p:nvSpPr>
          <p:spPr>
            <a:xfrm>
              <a:off x="2694519" y="4061226"/>
              <a:ext cx="314190" cy="327590"/>
            </a:xfrm>
            <a:prstGeom prst="rect">
              <a:avLst/>
            </a:prstGeom>
            <a:noFill/>
          </p:spPr>
          <p:txBody>
            <a:bodyPr wrap="none" lIns="0" tIns="0" rIns="0" bIns="0">
              <a:spAutoFit/>
            </a:bodyPr>
            <a:lstStyle/>
            <a:p>
              <a:pPr algn="ctr" defTabSz="685800">
                <a:lnSpc>
                  <a:spcPct val="130000"/>
                </a:lnSpc>
                <a:defRPr/>
              </a:pPr>
              <a:r>
                <a:rPr lang="en-US" altLang="zh-CN" sz="1800" spc="225">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07</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grpSp>
        <p:nvGrpSpPr>
          <p:cNvPr id="15" name="组合 14"/>
          <p:cNvGrpSpPr/>
          <p:nvPr/>
        </p:nvGrpSpPr>
        <p:grpSpPr>
          <a:xfrm>
            <a:off x="5602648" y="1465925"/>
            <a:ext cx="556897" cy="1356218"/>
            <a:chOff x="4205648" y="1441678"/>
            <a:chExt cx="556897" cy="1356218"/>
          </a:xfrm>
        </p:grpSpPr>
        <p:sp>
          <p:nvSpPr>
            <p:cNvPr id="43" name="任意多边形: 形状 42"/>
            <p:cNvSpPr/>
            <p:nvPr/>
          </p:nvSpPr>
          <p:spPr>
            <a:xfrm>
              <a:off x="4205648" y="1441678"/>
              <a:ext cx="556897" cy="1356218"/>
            </a:xfrm>
            <a:custGeom>
              <a:avLst/>
              <a:gdLst>
                <a:gd name="connsiteX0" fmla="*/ 371305 w 742610"/>
                <a:gd name="connsiteY0" fmla="*/ 0 h 1808488"/>
                <a:gd name="connsiteX1" fmla="*/ 742610 w 742610"/>
                <a:gd name="connsiteY1" fmla="*/ 371305 h 1808488"/>
                <a:gd name="connsiteX2" fmla="*/ 515834 w 742610"/>
                <a:gd name="connsiteY2" fmla="*/ 713431 h 1808488"/>
                <a:gd name="connsiteX3" fmla="*/ 406601 w 742610"/>
                <a:gd name="connsiteY3" fmla="*/ 735484 h 1808488"/>
                <a:gd name="connsiteX4" fmla="*/ 371305 w 742610"/>
                <a:gd name="connsiteY4" fmla="*/ 1808488 h 1808488"/>
                <a:gd name="connsiteX5" fmla="*/ 336009 w 742610"/>
                <a:gd name="connsiteY5" fmla="*/ 735484 h 1808488"/>
                <a:gd name="connsiteX6" fmla="*/ 226776 w 742610"/>
                <a:gd name="connsiteY6" fmla="*/ 713431 h 1808488"/>
                <a:gd name="connsiteX7" fmla="*/ 0 w 742610"/>
                <a:gd name="connsiteY7" fmla="*/ 371305 h 1808488"/>
                <a:gd name="connsiteX8" fmla="*/ 371305 w 742610"/>
                <a:gd name="connsiteY8" fmla="*/ 0 h 18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610" h="1808488">
                  <a:moveTo>
                    <a:pt x="371305" y="0"/>
                  </a:moveTo>
                  <a:cubicBezTo>
                    <a:pt x="576371" y="0"/>
                    <a:pt x="742610" y="166239"/>
                    <a:pt x="742610" y="371305"/>
                  </a:cubicBezTo>
                  <a:cubicBezTo>
                    <a:pt x="742610" y="525105"/>
                    <a:pt x="649101" y="657064"/>
                    <a:pt x="515834" y="713431"/>
                  </a:cubicBezTo>
                  <a:lnTo>
                    <a:pt x="406601" y="735484"/>
                  </a:lnTo>
                  <a:lnTo>
                    <a:pt x="371305" y="1808488"/>
                  </a:lnTo>
                  <a:lnTo>
                    <a:pt x="336009" y="735484"/>
                  </a:lnTo>
                  <a:lnTo>
                    <a:pt x="226776" y="713431"/>
                  </a:lnTo>
                  <a:cubicBezTo>
                    <a:pt x="93509" y="657064"/>
                    <a:pt x="0" y="525105"/>
                    <a:pt x="0" y="371305"/>
                  </a:cubicBezTo>
                  <a:cubicBezTo>
                    <a:pt x="0" y="166239"/>
                    <a:pt x="166239" y="0"/>
                    <a:pt x="371305" y="0"/>
                  </a:cubicBezTo>
                  <a:close/>
                </a:path>
              </a:pathLst>
            </a:custGeom>
            <a:gradFill flip="none" rotWithShape="1">
              <a:gsLst>
                <a:gs pos="0">
                  <a:srgbClr val="00368E"/>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defRPr/>
              </a:pPr>
              <a:endParaRPr lang="en-US" sz="1800" b="1" spc="225"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44" name="矩形 43"/>
            <p:cNvSpPr/>
            <p:nvPr/>
          </p:nvSpPr>
          <p:spPr>
            <a:xfrm>
              <a:off x="4347860" y="1534279"/>
              <a:ext cx="314190" cy="327590"/>
            </a:xfrm>
            <a:prstGeom prst="rect">
              <a:avLst/>
            </a:prstGeom>
            <a:noFill/>
          </p:spPr>
          <p:txBody>
            <a:bodyPr wrap="none" lIns="0" tIns="0" rIns="0" bIns="0">
              <a:spAutoFit/>
            </a:bodyPr>
            <a:lstStyle/>
            <a:p>
              <a:pPr algn="ctr" defTabSz="685800">
                <a:lnSpc>
                  <a:spcPct val="130000"/>
                </a:lnSpc>
                <a:defRPr/>
              </a:pPr>
              <a:r>
                <a:rPr lang="en-US" altLang="zh-CN" sz="1800" spc="225">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08</a:t>
              </a:r>
              <a:endParaRPr lang="zh-CN" altLang="en-US" sz="1800" spc="225" dirty="0">
                <a:solidFill>
                  <a:srgbClr val="FFFFFF"/>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sp>
        <p:nvSpPr>
          <p:cNvPr id="30" name="图形"/>
          <p:cNvSpPr txBox="1"/>
          <p:nvPr/>
        </p:nvSpPr>
        <p:spPr>
          <a:xfrm>
            <a:off x="818515" y="215265"/>
            <a:ext cx="1728470" cy="4000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项目绩效域</a:t>
            </a: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sp>
        <p:nvSpPr>
          <p:cNvPr id="2" name="ísḻíďè"/>
          <p:cNvSpPr txBox="1"/>
          <p:nvPr/>
        </p:nvSpPr>
        <p:spPr>
          <a:xfrm>
            <a:off x="603815" y="756702"/>
            <a:ext cx="6761222" cy="270908"/>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项目绩效域是指一组对有效交付项目成果至关重要的活动和关注领域。</a:t>
            </a:r>
          </a:p>
        </p:txBody>
      </p:sp>
      <p:sp>
        <p:nvSpPr>
          <p:cNvPr id="6" name="íŝľíďe"/>
          <p:cNvSpPr txBox="1"/>
          <p:nvPr/>
        </p:nvSpPr>
        <p:spPr>
          <a:xfrm>
            <a:off x="1889374" y="3246199"/>
            <a:ext cx="1574572"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交付成果绩效域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7" name="iṡļíḑè"/>
          <p:cNvSpPr txBox="1"/>
          <p:nvPr/>
        </p:nvSpPr>
        <p:spPr>
          <a:xfrm>
            <a:off x="1865258" y="3604499"/>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关注成果的质量和交付，确保符合标准和预期；</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9" name="íŝľíďe"/>
          <p:cNvSpPr txBox="1"/>
          <p:nvPr/>
        </p:nvSpPr>
        <p:spPr>
          <a:xfrm>
            <a:off x="5033283" y="3262248"/>
            <a:ext cx="1748517" cy="272960"/>
          </a:xfrm>
          <a:prstGeom prst="rect">
            <a:avLst/>
          </a:prstGeom>
          <a:noFill/>
        </p:spPr>
        <p:txBody>
          <a:bodyPr wrap="square" lIns="0" tIns="0" rIns="0" bIns="0" rtlCol="0">
            <a:spAutoFit/>
          </a:bodyPr>
          <a:lstStyle/>
          <a:p>
            <a:pPr algn="ctr">
              <a:lnSpc>
                <a:spcPct val="130000"/>
              </a:lnSpc>
              <a:defRPr/>
            </a:pPr>
            <a:r>
              <a:rPr lang="zh-CN" altLang="en-US" sz="1500" spc="225">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rPr>
              <a:t>不确定性绩效域</a:t>
            </a:r>
            <a:endParaRPr lang="zh-CN" altLang="en-US" sz="1500" spc="225" dirty="0">
              <a:gradFill>
                <a:gsLst>
                  <a:gs pos="0">
                    <a:srgbClr val="00368E"/>
                  </a:gs>
                  <a:gs pos="100000">
                    <a:srgbClr val="111F4B"/>
                  </a:gs>
                </a:gsLst>
                <a:lin ang="5400000" scaled="1"/>
              </a:gra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sp>
        <p:nvSpPr>
          <p:cNvPr id="10" name="iṡļíḑè"/>
          <p:cNvSpPr txBox="1"/>
          <p:nvPr/>
        </p:nvSpPr>
        <p:spPr>
          <a:xfrm>
            <a:off x="5033283" y="3591418"/>
            <a:ext cx="1865208" cy="572529"/>
          </a:xfrm>
          <a:prstGeom prst="rect">
            <a:avLst/>
          </a:prstGeom>
          <a:noFill/>
        </p:spPr>
        <p:txBody>
          <a:bodyPr wrap="square" lIns="0" tIns="0" rIns="0" bIns="0" rtlCol="0">
            <a:spAutoFit/>
          </a:bodyPr>
          <a:lstStyle/>
          <a:p>
            <a:pPr>
              <a:lnSpc>
                <a:spcPct val="140000"/>
              </a:lnSpc>
              <a:defRPr/>
            </a:pPr>
            <a:r>
              <a:rPr kumimoji="1" lang="zh-CN" altLang="en-US" sz="1400">
                <a:solidFill>
                  <a:srgbClr val="363D45"/>
                </a:solidFill>
                <a:latin typeface="方正大黑简体" panose="02000000000000000000" pitchFamily="2" charset="-122"/>
                <a:ea typeface="方正大黑简体" panose="02000000000000000000" pitchFamily="2" charset="-122"/>
                <a:sym typeface="思源宋体 CN" panose="02020400000000000000" pitchFamily="18" charset="-122"/>
              </a:rPr>
              <a:t>要能识别和应对风险与机会，让项目更有韧性。</a:t>
            </a:r>
            <a:endParaRPr lang="en-US" altLang="zh-CN" sz="1400" dirty="0">
              <a:solidFill>
                <a:srgbClr val="000000">
                  <a:lumMod val="65000"/>
                  <a:lumOff val="35000"/>
                </a:srgbClr>
              </a:solidFill>
              <a:latin typeface="方正大黑简体" panose="02000000000000000000" pitchFamily="2" charset="-122"/>
              <a:ea typeface="方正大黑简体" panose="02000000000000000000" pitchFamily="2" charset="-122"/>
              <a:cs typeface="阿里巴巴普惠体 R"/>
              <a:sym typeface="思源宋体 CN" panose="02020400000000000000" pitchFamily="18" charset="-122"/>
            </a:endParaRPr>
          </a:p>
        </p:txBody>
      </p:sp>
      <p:grpSp>
        <p:nvGrpSpPr>
          <p:cNvPr id="5" name="组合 4"/>
          <p:cNvGrpSpPr/>
          <p:nvPr/>
        </p:nvGrpSpPr>
        <p:grpSpPr>
          <a:xfrm>
            <a:off x="3810" y="165735"/>
            <a:ext cx="9147810" cy="429260"/>
            <a:chOff x="6" y="261"/>
            <a:chExt cx="14406" cy="676"/>
          </a:xfrm>
        </p:grpSpPr>
        <p:sp>
          <p:nvSpPr>
            <p:cNvPr id="14" name="平行四边形 13"/>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13" name="平行四边形 12"/>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6" name="平行四边形 15"/>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 name="直接连接符 3"/>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iterate type="lt">
                                    <p:tmPct val="20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250"/>
                                  </p:stCondLst>
                                  <p:iterate type="lt">
                                    <p:tmPct val="20000"/>
                                  </p:iterate>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iterate type="lt">
                                    <p:tmPct val="20000"/>
                                  </p:iterate>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250"/>
                                  </p:stCondLst>
                                  <p:iterate type="lt">
                                    <p:tmPct val="20000"/>
                                  </p:iterate>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0-#ppt_w/2"/>
                                          </p:val>
                                        </p:tav>
                                        <p:tav tm="100000">
                                          <p:val>
                                            <p:strVal val="#ppt_x"/>
                                          </p:val>
                                        </p:tav>
                                      </p:tavLst>
                                    </p:anim>
                                    <p:anim calcmode="lin" valueType="num">
                                      <p:cBhvr additive="base">
                                        <p:cTn id="4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iterate type="lt">
                                    <p:tmPct val="20000"/>
                                  </p:iterate>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250"/>
                                  </p:stCondLst>
                                  <p:iterate type="lt">
                                    <p:tmPct val="20000"/>
                                  </p:iterate>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6" grpId="0"/>
      <p:bldP spid="7"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44" name="文本框 43"/>
          <p:cNvSpPr txBox="1"/>
          <p:nvPr/>
        </p:nvSpPr>
        <p:spPr>
          <a:xfrm>
            <a:off x="4017095" y="1144351"/>
            <a:ext cx="4374931" cy="1322070"/>
          </a:xfrm>
          <a:prstGeom prst="rect">
            <a:avLst/>
          </a:prstGeom>
          <a:noFill/>
        </p:spPr>
        <p:txBody>
          <a:bodyPr wrap="square" rtlCol="0">
            <a:spAutoFit/>
          </a:bodyPr>
          <a:lstStyle/>
          <a:p>
            <a:r>
              <a:rPr kumimoji="1" lang="zh-CN" altLang="en-US" sz="800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rPr>
              <a:t>谢谢！</a:t>
            </a:r>
            <a:endParaRPr kumimoji="1" lang="zh-CN" altLang="en-US" sz="8800" dirty="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5" name="文本框 54"/>
          <p:cNvSpPr txBox="1"/>
          <p:nvPr/>
        </p:nvSpPr>
        <p:spPr>
          <a:xfrm>
            <a:off x="4455487" y="2517214"/>
            <a:ext cx="3498149" cy="415498"/>
          </a:xfrm>
          <a:prstGeom prst="rect">
            <a:avLst/>
          </a:prstGeom>
          <a:noFill/>
        </p:spPr>
        <p:txBody>
          <a:bodyPr wrap="square" rtlCol="0">
            <a:spAutoFit/>
          </a:bodyPr>
          <a:lstStyle/>
          <a:p>
            <a:pPr algn="dist"/>
            <a:r>
              <a:rPr kumimoji="1" lang="en-US" altLang="zh-CN"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XX</a:t>
            </a:r>
            <a:r>
              <a:rPr kumimoji="1" lang="zh-CN" altLang="en-US"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部门工作总结与计划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dissolv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d791524b-d365-4baa-9ab0-f8f1b2dfe90f&quot;,&quot;Name&quot;:null,&quot;Kind&quot;:&quot;Custom&quot;,&quot;OldGuidesSetting&quot;:{&quot;HeaderHeight&quot;:0.0,&quot;FooterHeight&quot;:0.0,&quot;SideMargin&quot;:0.0,&quot;TopMargin&quot;:0.0,&quot;BottomMargin&quot;:0.0,&quot;IntervalMargin&quot;:0.0}}"/>
  <p:tag name="RESOURCE_RECORD_KEY" val="{&quot;70&quot;:[3312563,332223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3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i*1_1_3"/>
  <p:tag name="KSO_WM_TEMPLATE_CATEGORY" val="diagram"/>
  <p:tag name="KSO_WM_TEMPLATE_INDEX" val="20230961"/>
  <p:tag name="KSO_WM_UNIT_LAYERLEVEL" val="1_1_1"/>
  <p:tag name="KSO_WM_TAG_VERSION" val="3.0"/>
  <p:tag name="KSO_WM_DIAGRAM_VERSION" val="3"/>
  <p:tag name="KSO_WM_DIAGRAM_COLOR_TRICK" val="1"/>
  <p:tag name="KSO_WM_DIAGRAM_COLOR_TEXT_CAN_REMOVE" val="n"/>
  <p:tag name="KSO_WM_UNIT_TYPE" val="n_h_i"/>
  <p:tag name="KSO_WM_UNIT_INDEX" val="1_1_3"/>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1_3"/>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1_3"/>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2_3"/>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2_3"/>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3_3"/>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3_3"/>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4_3"/>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4_3"/>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2_2"/>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2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2_1"/>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2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3_2"/>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3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3_1"/>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3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a*1_1_1"/>
  <p:tag name="KSO_WM_TEMPLATE_CATEGORY" val="diagram"/>
  <p:tag name="KSO_WM_TEMPLATE_INDEX" val="20230961"/>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UNIT_VALUE" val="20"/>
  <p:tag name="KSO_WM_UNIT_TYPE" val="n_h_a"/>
  <p:tag name="KSO_WM_UNIT_INDEX" val="1_1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10;项标题"/>
  <p:tag name="KSO_WM_UNIT_FILL_TYPE" val="3"/>
  <p:tag name="KSO_WM_UNIT_TEXT_TYPE" val="1"/>
  <p:tag name="KSO_WM_DIAGRAM_USE_COLOR_VALUE" val="{&quot;color_scheme&quot;:1,&quot;color_type&quot;:1,&quot;theme_color_indexes&quot;:[5,6,5,6,5,6]}"/>
</p:tagLst>
</file>

<file path=ppt/tags/tag4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0961_4*n_h_h_f*1_2_2_1"/>
  <p:tag name="KSO_WM_TEMPLATE_CATEGORY" val="diagram"/>
  <p:tag name="KSO_WM_TEMPLATE_INDEX" val="20230961"/>
  <p:tag name="KSO_WM_UNIT_LAYERLEVEL" val="1_1_1_1"/>
  <p:tag name="KSO_WM_TAG_VERSION" val="3.0"/>
  <p:tag name="KSO_WM_BEAUTIFY_FLAG" val="#wm#"/>
  <p:tag name="KSO_WM_UNIT_PLACING_PICTURE_USER_VIEWPORT" val="{&quot;height&quot;:1417,&quot;width&quot;:4423}"/>
  <p:tag name="KSO_WM_DIAGRAM_VERSION" val="3"/>
  <p:tag name="KSO_WM_DIAGRAM_COLOR_TRICK" val="1"/>
  <p:tag name="KSO_WM_DIAGRAM_COLOR_TEXT_CAN_REMOVE" val="n"/>
  <p:tag name="KSO_WM_UNIT_VALUE" val="54"/>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文字是您思想的提炼"/>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0961_4*n_h_h_f*1_2_3_1"/>
  <p:tag name="KSO_WM_TEMPLATE_CATEGORY" val="diagram"/>
  <p:tag name="KSO_WM_TEMPLATE_INDEX" val="20230961"/>
  <p:tag name="KSO_WM_UNIT_LAYERLEVEL" val="1_1_1_1"/>
  <p:tag name="KSO_WM_TAG_VERSION" val="3.0"/>
  <p:tag name="KSO_WM_BEAUTIFY_FLAG" val="#wm#"/>
  <p:tag name="KSO_WM_UNIT_PLACING_PICTURE_USER_VIEWPORT" val="{&quot;height&quot;:1417,&quot;width&quot;:4423}"/>
  <p:tag name="KSO_WM_DIAGRAM_VERSION" val="3"/>
  <p:tag name="KSO_WM_DIAGRAM_COLOR_TRICK" val="1"/>
  <p:tag name="KSO_WM_DIAGRAM_COLOR_TEXT_CAN_REMOVE" val="n"/>
  <p:tag name="KSO_WM_UNIT_VALUE" val="54"/>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文字是您思想的提炼"/>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5_1"/>
  <p:tag name="KSO_WM_UNIT_ID" val="diagram20230961_4*n_h_h_f*1_2_5_1"/>
  <p:tag name="KSO_WM_TEMPLATE_CATEGORY" val="diagram"/>
  <p:tag name="KSO_WM_TEMPLATE_INDEX" val="20230961"/>
  <p:tag name="KSO_WM_UNIT_LAYERLEVEL" val="1_1_1_1"/>
  <p:tag name="KSO_WM_TAG_VERSION" val="3.0"/>
  <p:tag name="KSO_WM_BEAUTIFY_FLAG" val="#wm#"/>
  <p:tag name="KSO_WM_UNIT_PLACING_PICTURE_USER_VIEWPORT" val="{&quot;height&quot;:1417,&quot;width&quot;:4423}"/>
  <p:tag name="KSO_WM_DIAGRAM_VERSION" val="3"/>
  <p:tag name="KSO_WM_DIAGRAM_COLOR_TRICK" val="1"/>
  <p:tag name="KSO_WM_DIAGRAM_COLOR_TEXT_CAN_REMOVE" val="n"/>
  <p:tag name="KSO_WM_UNIT_VALUE" val="54"/>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文字是您思想的提炼"/>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30961_4*n_h_h_f*1_2_4_1"/>
  <p:tag name="KSO_WM_TEMPLATE_CATEGORY" val="diagram"/>
  <p:tag name="KSO_WM_TEMPLATE_INDEX" val="20230961"/>
  <p:tag name="KSO_WM_UNIT_LAYERLEVEL" val="1_1_1_1"/>
  <p:tag name="KSO_WM_TAG_VERSION" val="3.0"/>
  <p:tag name="KSO_WM_BEAUTIFY_FLAG" val="#wm#"/>
  <p:tag name="KSO_WM_UNIT_PLACING_PICTURE_USER_VIEWPORT" val="{&quot;height&quot;:1417,&quot;width&quot;:4423}"/>
  <p:tag name="KSO_WM_DIAGRAM_VERSION" val="3"/>
  <p:tag name="KSO_WM_DIAGRAM_COLOR_TRICK" val="1"/>
  <p:tag name="KSO_WM_DIAGRAM_COLOR_TEXT_CAN_REMOVE" val="n"/>
  <p:tag name="KSO_WM_UNIT_VALUE" val="54"/>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文字是您思想的提炼"/>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4_2"/>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4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4_1"/>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4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1_2"/>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1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1_1"/>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1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5_3"/>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5_3"/>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5_2"/>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5_2"/>
  <p:tag name="KSO_WM_UNIT_FILL_TYPE" val="1"/>
  <p:tag name="KSO_WM_UNIT_FILL_FORE_SCHEMECOLOR_INDEX" val="14"/>
  <p:tag name="KSO_WM_UNIT_FILL_FORE_SCHEMECOLOR_INDEX_BRIGHTNESS" val="0"/>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solidLine&quot;:{&quot;brightness&quot;:0.3499999940395355,&quot;colorType&quot;:1,&quot;foreColorIndex&quot;:13,&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13"/>
  <p:tag name="KSO_WM_DIAGRAM_USE_COLOR_VALUE" val="{&quot;color_scheme&quot;:1,&quot;color_type&quot;:1,&quot;theme_color_indexes&quot;:[5,6,5,6,5,6]}"/>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n1-1"/>
  <p:tag name="KSO_WM_UNIT_ID" val="diagram20230961_4*n_h_h_i*1_2_5_1"/>
  <p:tag name="KSO_WM_TEMPLATE_CATEGORY" val="diagram"/>
  <p:tag name="KSO_WM_TEMPLATE_INDEX" val="20230961"/>
  <p:tag name="KSO_WM_UNIT_LAYERLEVEL" val="1_1_1_1"/>
  <p:tag name="KSO_WM_TAG_VERSION" val="3.0"/>
  <p:tag name="KSO_WM_DIAGRAM_VERSION" val="3"/>
  <p:tag name="KSO_WM_DIAGRAM_COLOR_TRICK" val="1"/>
  <p:tag name="KSO_WM_DIAGRAM_COLOR_TEXT_CAN_REMOVE" val="n"/>
  <p:tag name="KSO_WM_UNIT_TYPE" val="n_h_h_i"/>
  <p:tag name="KSO_WM_UNIT_INDEX" val="1_2_5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61_4*n_h_h_x*1_2_1_1"/>
  <p:tag name="KSO_WM_TEMPLATE_CATEGORY" val="diagram"/>
  <p:tag name="KSO_WM_TEMPLATE_INDEX" val="20230961"/>
  <p:tag name="KSO_WM_UNIT_LAYERLEVEL" val="1_1_1_1"/>
  <p:tag name="KSO_WM_TAG_VERSION" val="3.0"/>
  <p:tag name="KSO_WM_BEAUTIFY_FLAG" val="#wm#"/>
  <p:tag name="KSO_WM_DIAGRAM_VERSION" val="3"/>
  <p:tag name="KSO_WM_DIAGRAM_COLOR_TRICK" val="1"/>
  <p:tag name="KSO_WM_DIAGRAM_COLOR_TEXT_CAN_REMOVE" val="n"/>
  <p:tag name="KSO_WM_UNIT_VALUE" val="85*79"/>
  <p:tag name="KSO_WM_UNIT_TYPE" val="n_h_h_x"/>
  <p:tag name="KSO_WM_UNIT_INDEX" val="1_2_1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61_4*n_h_h_x*1_2_5_1"/>
  <p:tag name="KSO_WM_TEMPLATE_CATEGORY" val="diagram"/>
  <p:tag name="KSO_WM_TEMPLATE_INDEX" val="20230961"/>
  <p:tag name="KSO_WM_UNIT_LAYERLEVEL" val="1_1_1_1"/>
  <p:tag name="KSO_WM_TAG_VERSION" val="3.0"/>
  <p:tag name="KSO_WM_BEAUTIFY_FLAG" val="#wm#"/>
  <p:tag name="KSO_WM_DIAGRAM_VERSION" val="3"/>
  <p:tag name="KSO_WM_DIAGRAM_COLOR_TRICK" val="1"/>
  <p:tag name="KSO_WM_DIAGRAM_COLOR_TEXT_CAN_REMOVE" val="n"/>
  <p:tag name="KSO_WM_UNIT_VALUE" val="85*85"/>
  <p:tag name="KSO_WM_UNIT_TYPE" val="n_h_h_x"/>
  <p:tag name="KSO_WM_UNIT_INDEX" val="1_2_5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61_4*n_h_h_x*1_2_4_1"/>
  <p:tag name="KSO_WM_TEMPLATE_CATEGORY" val="diagram"/>
  <p:tag name="KSO_WM_TEMPLATE_INDEX" val="20230961"/>
  <p:tag name="KSO_WM_UNIT_LAYERLEVEL" val="1_1_1_1"/>
  <p:tag name="KSO_WM_TAG_VERSION" val="3.0"/>
  <p:tag name="KSO_WM_BEAUTIFY_FLAG" val="#wm#"/>
  <p:tag name="KSO_WM_DIAGRAM_VERSION" val="3"/>
  <p:tag name="KSO_WM_DIAGRAM_COLOR_TRICK" val="1"/>
  <p:tag name="KSO_WM_DIAGRAM_COLOR_TEXT_CAN_REMOVE" val="n"/>
  <p:tag name="KSO_WM_UNIT_VALUE" val="85*85"/>
  <p:tag name="KSO_WM_UNIT_TYPE" val="n_h_h_x"/>
  <p:tag name="KSO_WM_UNIT_INDEX" val="1_2_4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61_4*n_h_h_x*1_2_3_1"/>
  <p:tag name="KSO_WM_TEMPLATE_CATEGORY" val="diagram"/>
  <p:tag name="KSO_WM_TEMPLATE_INDEX" val="20230961"/>
  <p:tag name="KSO_WM_UNIT_LAYERLEVEL" val="1_1_1_1"/>
  <p:tag name="KSO_WM_TAG_VERSION" val="3.0"/>
  <p:tag name="KSO_WM_BEAUTIFY_FLAG" val="#wm#"/>
  <p:tag name="KSO_WM_DIAGRAM_VERSION" val="3"/>
  <p:tag name="KSO_WM_DIAGRAM_COLOR_TRICK" val="1"/>
  <p:tag name="KSO_WM_DIAGRAM_COLOR_TEXT_CAN_REMOVE" val="n"/>
  <p:tag name="KSO_WM_UNIT_VALUE" val="85*72"/>
  <p:tag name="KSO_WM_UNIT_TYPE" val="n_h_h_x"/>
  <p:tag name="KSO_WM_UNIT_INDEX" val="1_2_3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61_4*n_h_h_x*1_2_2_1"/>
  <p:tag name="KSO_WM_TEMPLATE_CATEGORY" val="diagram"/>
  <p:tag name="KSO_WM_TEMPLATE_INDEX" val="20230961"/>
  <p:tag name="KSO_WM_UNIT_LAYERLEVEL" val="1_1_1_1"/>
  <p:tag name="KSO_WM_TAG_VERSION" val="3.0"/>
  <p:tag name="KSO_WM_BEAUTIFY_FLAG" val="#wm#"/>
  <p:tag name="KSO_WM_DIAGRAM_VERSION" val="3"/>
  <p:tag name="KSO_WM_DIAGRAM_COLOR_TRICK" val="1"/>
  <p:tag name="KSO_WM_DIAGRAM_COLOR_TEXT_CAN_REMOVE" val="n"/>
  <p:tag name="KSO_WM_UNIT_VALUE" val="85*72"/>
  <p:tag name="KSO_WM_UNIT_TYPE" val="n_h_h_x"/>
  <p:tag name="KSO_WM_UNIT_INDEX" val="1_2_2_1"/>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6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0961_4*n_h_h_f*1_2_1_1"/>
  <p:tag name="KSO_WM_TEMPLATE_CATEGORY" val="diagram"/>
  <p:tag name="KSO_WM_TEMPLATE_INDEX" val="20230961"/>
  <p:tag name="KSO_WM_UNIT_LAYERLEVEL" val="1_1_1_1"/>
  <p:tag name="KSO_WM_TAG_VERSION" val="3.0"/>
  <p:tag name="KSO_WM_BEAUTIFY_FLAG" val="#wm#"/>
  <p:tag name="KSO_WM_UNIT_PLACING_PICTURE_USER_VIEWPORT" val="{&quot;height&quot;:1417,&quot;width&quot;:4423}"/>
  <p:tag name="KSO_WM_DIAGRAM_VERSION" val="3"/>
  <p:tag name="KSO_WM_DIAGRAM_COLOR_TRICK" val="1"/>
  <p:tag name="KSO_WM_DIAGRAM_COLOR_TEXT_CAN_REMOVE" val="n"/>
  <p:tag name="KSO_WM_UNIT_VALUE" val="54"/>
  <p:tag name="KSO_WM_DIAGRAM_MAX_ITEMCNT" val="6"/>
  <p:tag name="KSO_WM_DIAGRAM_MIN_ITEMCNT" val="2"/>
  <p:tag name="KSO_WM_DIAGRAM_VIRTUALLY_FRAME" val="{&quot;height&quot;:303.44646622792595,&quot;left&quot;:7.1,&quot;top&quot;:53.94960629921256,&quot;width&quot;:690.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 文字是您思想的提炼"/>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6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3322233]}"/>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3205_1*l_h_i*1_2_4"/>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5,5,5,5,5]}"/>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05_1*l_h_f*1_2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5,5,5,5,5]}"/>
</p:tagLst>
</file>

<file path=ppt/tags/tag6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1*l_h_a*1_2_1"/>
  <p:tag name="KSO_WM_TEMPLATE_CATEGORY" val="diagram"/>
  <p:tag name="KSO_WM_TEMPLATE_INDEX" val="20233205"/>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287.720157480315,&quot;left&quot;:46.1,&quot;top&quot;:85.9,&quot;width&quot;:573.73755905511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5,5,5,5,5,5]}"/>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3205_1*l_h_i*1_2_3"/>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205_1*l_h_i*1_2_2"/>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3205_1*l_h_i*1_1_4"/>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5,5,5,5,5]}"/>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05_1*l_h_f*1_1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5,5,5,5,5]}"/>
</p:tagLst>
</file>

<file path=ppt/tags/tag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1*l_h_a*1_1_1"/>
  <p:tag name="KSO_WM_TEMPLATE_CATEGORY" val="diagram"/>
  <p:tag name="KSO_WM_TEMPLATE_INDEX" val="20233205"/>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287.720157480315,&quot;left&quot;:46.1,&quot;top&quot;:85.9,&quot;width&quot;:573.73755905511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5,5,5,5,5,5]}"/>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05_1*l_h_i*1_2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DIAGRAM_USE_COLOR_VALUE" val="{&quot;color_scheme&quot;:1,&quot;color_type&quot;:1,&quot;theme_color_indexes&quot;:[5,5,5,5,5,5]}"/>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05_1*l_h_i*1_1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DIAGRAM_USE_COLOR_VALUE" val="{&quot;color_scheme&quot;:1,&quot;color_type&quot;:1,&quot;theme_color_indexes&quot;:[5,5,5,5,5,5]}"/>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3205_1*l_h_i*1_1_3"/>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205_1*l_h_i*1_1_2"/>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VALUE" val="90*77"/>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05_1*l_h_x*1_1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5,5,5,5,5]}"/>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287.720157480315,&quot;left&quot;:46.1,&quot;top&quot;:85.9,&quot;width&quot;:573.737559055118}"/>
  <p:tag name="KSO_WM_DIAGRAM_VERSION" val="3"/>
  <p:tag name="KSO_WM_DIAGRAM_COLOR_TRICK" val="1"/>
  <p:tag name="KSO_WM_DIAGRAM_COLOR_TEXT_CAN_REMOVE" val="n"/>
  <p:tag name="KSO_WM_UNIT_VALUE" val="90*85"/>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05_1*l_h_x*1_2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5,5,5,5,5]}"/>
</p:tagLst>
</file>

<file path=ppt/tags/tag8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3322233]}"/>
</p:tagLst>
</file>

<file path=ppt/tags/tag8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3322233]}"/>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3322233]}"/>
</p:tagLst>
</file>

<file path=ppt/tags/tag86.xml><?xml version="1.0" encoding="utf-8"?>
<p:tagLst xmlns:a="http://schemas.openxmlformats.org/drawingml/2006/main" xmlns:r="http://schemas.openxmlformats.org/officeDocument/2006/relationships" xmlns:p="http://schemas.openxmlformats.org/presentationml/2006/main">
  <p:tag name="ISLIDE.ICON" val="#103371;#6007;"/>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4.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5.xml><?xml version="1.0" encoding="utf-8"?>
<p:tagLst xmlns:a="http://schemas.openxmlformats.org/drawingml/2006/main" xmlns:r="http://schemas.openxmlformats.org/officeDocument/2006/relationships" xmlns:p="http://schemas.openxmlformats.org/presentationml/2006/main">
  <p:tag name="ISLIDE.ICON" val="#103371;#6007;"/>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100.xml><?xml version="1.0" encoding="utf-8"?>
<p:tagLst xmlns:a="http://schemas.openxmlformats.org/drawingml/2006/main" xmlns:r="http://schemas.openxmlformats.org/officeDocument/2006/relationships" xmlns:p="http://schemas.openxmlformats.org/presentationml/2006/main">
  <p:tag name="KSO_WM_DIAGRAM_VIRTUALLY_FRAME" val="{&quot;height&quot;:314.7250393700788,&quot;left&quot;:62.81244094488189,&quot;top&quot;:62.422440944881885,&quot;width&quot;:589.6876377952756}"/>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102.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323.5250393700788,&quot;left&quot;:62.81244094488189,&quot;top&quot;:53.62244094488189,&quot;width&quot;:589.6876377952756}"/>
</p:tagLst>
</file>

<file path=ppt/tags/tag104.xml><?xml version="1.0" encoding="utf-8"?>
<p:tagLst xmlns:a="http://schemas.openxmlformats.org/drawingml/2006/main" xmlns:r="http://schemas.openxmlformats.org/officeDocument/2006/relationships" xmlns:p="http://schemas.openxmlformats.org/presentationml/2006/main">
  <p:tag name="ISLIDE.ICON" val="#103371;#6007;"/>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6FBDE4"/>
      </a:accent1>
      <a:accent2>
        <a:srgbClr val="FFA7F5"/>
      </a:accent2>
      <a:accent3>
        <a:srgbClr val="A5A5A5"/>
      </a:accent3>
      <a:accent4>
        <a:srgbClr val="FFC000"/>
      </a:accent4>
      <a:accent5>
        <a:srgbClr val="4472C4"/>
      </a:accent5>
      <a:accent6>
        <a:srgbClr val="70AD47"/>
      </a:accent6>
      <a:hlink>
        <a:srgbClr val="0563C1"/>
      </a:hlink>
      <a:folHlink>
        <a:srgbClr val="954F72"/>
      </a:folHlink>
    </a:clrScheme>
    <a:fontScheme name="思源黑体 CN Normal">
      <a:majorFont>
        <a:latin typeface="思源黑体 CN Normal"/>
        <a:ea typeface="思源黑体 CN Normal"/>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nchor="ctr">
        <a:spAutoFit/>
        <a:scene3d>
          <a:camera prst="orthographicFront"/>
          <a:lightRig rig="threePt" dir="t"/>
        </a:scene3d>
        <a:sp3d contourW="12700"/>
      </a:bodyPr>
      <a:lstStyle>
        <a:defPPr marL="0" marR="0" indent="0" algn="l" defTabSz="914400" rtl="0" eaLnBrk="1" fontAlgn="auto" latinLnBrk="0" hangingPunct="1">
          <a:lnSpc>
            <a:spcPct val="130000"/>
          </a:lnSpc>
          <a:spcBef>
            <a:spcPts val="0"/>
          </a:spcBef>
          <a:spcAft>
            <a:spcPts val="0"/>
          </a:spcAft>
          <a:buClrTx/>
          <a:buSzTx/>
          <a:buFontTx/>
          <a:buNone/>
          <a:defRPr kumimoji="0"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3204</Words>
  <Application>Microsoft Office PowerPoint</Application>
  <PresentationFormat>全屏显示(16:9)</PresentationFormat>
  <Paragraphs>165</Paragraphs>
  <Slides>22</Slides>
  <Notes>1</Notes>
  <HiddenSlides>21</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4" baseType="lpstr">
      <vt:lpstr>等线</vt:lpstr>
      <vt:lpstr>方正大黑简体</vt:lpstr>
      <vt:lpstr>思源黑体 CN Medium</vt:lpstr>
      <vt:lpstr>思源黑体 CN Normal</vt:lpstr>
      <vt:lpstr>思源宋体 CN</vt:lpstr>
      <vt:lpstr>微软雅黑</vt:lpstr>
      <vt:lpstr>字魂59号-创粗黑</vt:lpstr>
      <vt:lpstr>Arial</vt:lpstr>
      <vt:lpstr>Calibri</vt:lpstr>
      <vt:lpstr>Times New Roman</vt:lpstr>
      <vt:lpstr>Office 主题​​</vt:lpstr>
      <vt:lpstr>Visio.Drawing.15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creator>
  <cp:lastModifiedBy>QI PAN</cp:lastModifiedBy>
  <cp:revision>94</cp:revision>
  <dcterms:created xsi:type="dcterms:W3CDTF">2022-11-09T15:34:00Z</dcterms:created>
  <dcterms:modified xsi:type="dcterms:W3CDTF">2026-08-27T12:25:30Z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91A6BA12581C45679588E7F624387DD5_13</vt:lpwstr>
  </property>
  <property fmtid="{D5CDD505-2E9C-101B-9397-08002B2CF9AE}" pid="3" name="KSOProductBuildVer">
    <vt:lpwstr>2052-12.1.0.23125</vt:lpwstr>
  </property>
</Properties>
</file>