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2.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3.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notesSlides/notesSlide4.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5.xml" ContentType="application/vnd.openxmlformats-officedocument.presentationml.notesSlide+xml"/>
  <Override PartName="/ppt/tags/tag119.xml" ContentType="application/vnd.openxmlformats-officedocument.presentationml.tags+xml"/>
  <Override PartName="/ppt/notesSlides/notesSlide6.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notesSlides/notesSlide7.xml" ContentType="application/vnd.openxmlformats-officedocument.presentationml.notesSlide+xml"/>
  <Override PartName="/ppt/tags/tag122.xml" ContentType="application/vnd.openxmlformats-officedocument.presentationml.tags+xml"/>
  <Override PartName="/ppt/notesSlides/notesSlide8.xml" ContentType="application/vnd.openxmlformats-officedocument.presentationml.notesSlide+xml"/>
  <Override PartName="/ppt/tags/tag123.xml" ContentType="application/vnd.openxmlformats-officedocument.presentationml.tags+xml"/>
  <Override PartName="/ppt/notesSlides/notesSlide9.xml" ContentType="application/vnd.openxmlformats-officedocument.presentationml.notesSlide+xml"/>
  <Override PartName="/ppt/tags/tag124.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1"/>
  </p:notesMasterIdLst>
  <p:sldIdLst>
    <p:sldId id="11091153" r:id="rId2"/>
    <p:sldId id="11091184" r:id="rId3"/>
    <p:sldId id="11089394" r:id="rId4"/>
    <p:sldId id="11091177" r:id="rId5"/>
    <p:sldId id="11091160" r:id="rId6"/>
    <p:sldId id="11091168" r:id="rId7"/>
    <p:sldId id="11091182" r:id="rId8"/>
    <p:sldId id="349" r:id="rId9"/>
    <p:sldId id="11091274" r:id="rId10"/>
    <p:sldId id="11091275" r:id="rId11"/>
    <p:sldId id="11091186" r:id="rId12"/>
    <p:sldId id="11091187" r:id="rId13"/>
    <p:sldId id="11091277" r:id="rId14"/>
    <p:sldId id="11091278" r:id="rId15"/>
    <p:sldId id="11091279" r:id="rId16"/>
    <p:sldId id="11091280" r:id="rId17"/>
    <p:sldId id="11091281" r:id="rId18"/>
    <p:sldId id="11091282" r:id="rId19"/>
    <p:sldId id="11091248" r:id="rId20"/>
    <p:sldId id="11091283" r:id="rId21"/>
    <p:sldId id="11091284" r:id="rId22"/>
    <p:sldId id="11091191" r:id="rId23"/>
    <p:sldId id="11091192" r:id="rId24"/>
    <p:sldId id="11091193" r:id="rId25"/>
    <p:sldId id="11091285" r:id="rId26"/>
    <p:sldId id="11091183" r:id="rId27"/>
    <p:sldId id="11091199" r:id="rId28"/>
    <p:sldId id="11091249" r:id="rId29"/>
    <p:sldId id="11091286" r:id="rId30"/>
    <p:sldId id="11091250" r:id="rId31"/>
    <p:sldId id="11091289" r:id="rId32"/>
    <p:sldId id="11091290" r:id="rId33"/>
    <p:sldId id="11091291" r:id="rId34"/>
    <p:sldId id="11091292" r:id="rId35"/>
    <p:sldId id="11091293" r:id="rId36"/>
    <p:sldId id="11091251" r:id="rId37"/>
    <p:sldId id="11091239" r:id="rId38"/>
    <p:sldId id="11091252" r:id="rId39"/>
    <p:sldId id="11091294" r:id="rId40"/>
    <p:sldId id="11091253" r:id="rId41"/>
    <p:sldId id="11091295" r:id="rId42"/>
    <p:sldId id="11091254" r:id="rId43"/>
    <p:sldId id="11091241" r:id="rId44"/>
    <p:sldId id="11091296" r:id="rId45"/>
    <p:sldId id="11091297" r:id="rId46"/>
    <p:sldId id="11091257" r:id="rId47"/>
    <p:sldId id="11091258" r:id="rId48"/>
    <p:sldId id="11091243" r:id="rId49"/>
    <p:sldId id="11091298" r:id="rId50"/>
    <p:sldId id="11091244" r:id="rId51"/>
    <p:sldId id="11091266" r:id="rId52"/>
    <p:sldId id="11091245" r:id="rId53"/>
    <p:sldId id="11091267" r:id="rId54"/>
    <p:sldId id="11091287" r:id="rId55"/>
    <p:sldId id="11091288" r:id="rId56"/>
    <p:sldId id="11091299" r:id="rId57"/>
    <p:sldId id="11091300" r:id="rId58"/>
    <p:sldId id="11091301" r:id="rId59"/>
    <p:sldId id="11091159" r:id="rId60"/>
  </p:sldIdLst>
  <p:sldSz cx="9144000" cy="5143500" type="screen16x9"/>
  <p:notesSz cx="6858000" cy="9144000"/>
  <p:custDataLst>
    <p:tags r:id="rId6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BDE4"/>
    <a:srgbClr val="51A5FF"/>
    <a:srgbClr val="7CBEFF"/>
    <a:srgbClr val="00368E"/>
    <a:srgbClr val="0B163C"/>
    <a:srgbClr val="111F4B"/>
    <a:srgbClr val="1BE3FD"/>
    <a:srgbClr val="118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15" autoAdjust="0"/>
    <p:restoredTop sz="95664" autoAdjust="0"/>
  </p:normalViewPr>
  <p:slideViewPr>
    <p:cSldViewPr snapToGrid="0">
      <p:cViewPr varScale="1">
        <p:scale>
          <a:sx n="72" d="100"/>
          <a:sy n="72" d="100"/>
        </p:scale>
        <p:origin x="1038"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42E98-C7F8-48A6-8D81-232A4C3CB3F5}" type="datetimeFigureOut">
              <a:rPr lang="zh-CN" altLang="en-US" smtClean="0"/>
              <a:t>2026/8/27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A2D1E-47C0-468E-BE3A-C14322B7840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60ED1-BC36-A5E9-65C8-78061171009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BE75744-4189-223D-7DC4-7099D21411B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30059E-C728-02DF-30A9-77A58AC299D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F34474D-D10F-7C35-96B3-5F62BE886AA8}"/>
              </a:ext>
            </a:extLst>
          </p:cNvPr>
          <p:cNvSpPr>
            <a:spLocks noGrp="1"/>
          </p:cNvSpPr>
          <p:nvPr>
            <p:ph type="sldNum" sz="quarter" idx="5"/>
          </p:nvPr>
        </p:nvSpPr>
        <p:spPr/>
        <p:txBody>
          <a:bodyPr/>
          <a:lstStyle/>
          <a:p>
            <a:fld id="{C5BA2D1E-47C0-468E-BE3A-C14322B7840C}" type="slidenum">
              <a:rPr lang="zh-CN" altLang="en-US" smtClean="0"/>
              <a:t>46</a:t>
            </a:fld>
            <a:endParaRPr lang="zh-CN" altLang="en-US"/>
          </a:p>
        </p:txBody>
      </p:sp>
    </p:spTree>
    <p:extLst>
      <p:ext uri="{BB962C8B-B14F-4D97-AF65-F5344CB8AC3E}">
        <p14:creationId xmlns:p14="http://schemas.microsoft.com/office/powerpoint/2010/main" val="2392903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5BA2D1E-47C0-468E-BE3A-C14322B7840C}" type="slidenum">
              <a:rPr lang="zh-CN" altLang="en-US" smtClean="0"/>
              <a:t>48</a:t>
            </a:fld>
            <a:endParaRPr lang="zh-CN" altLang="en-US"/>
          </a:p>
        </p:txBody>
      </p:sp>
    </p:spTree>
    <p:extLst>
      <p:ext uri="{BB962C8B-B14F-4D97-AF65-F5344CB8AC3E}">
        <p14:creationId xmlns:p14="http://schemas.microsoft.com/office/powerpoint/2010/main" val="15064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0E829-7A78-FCDC-9D3D-8F73A5A9B76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93EAB54-D6C2-6DCB-47D4-01B5B1F68C6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E4794E9-2F6D-C977-9DE4-132B9420C2D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2F3A1C5-BED4-6D7D-70B9-E025AFD8C178}"/>
              </a:ext>
            </a:extLst>
          </p:cNvPr>
          <p:cNvSpPr>
            <a:spLocks noGrp="1"/>
          </p:cNvSpPr>
          <p:nvPr>
            <p:ph type="sldNum" sz="quarter" idx="5"/>
          </p:nvPr>
        </p:nvSpPr>
        <p:spPr/>
        <p:txBody>
          <a:bodyPr/>
          <a:lstStyle/>
          <a:p>
            <a:fld id="{C5BA2D1E-47C0-468E-BE3A-C14322B7840C}" type="slidenum">
              <a:rPr lang="zh-CN" altLang="en-US" smtClean="0"/>
              <a:t>49</a:t>
            </a:fld>
            <a:endParaRPr lang="zh-CN" altLang="en-US"/>
          </a:p>
        </p:txBody>
      </p:sp>
    </p:spTree>
    <p:extLst>
      <p:ext uri="{BB962C8B-B14F-4D97-AF65-F5344CB8AC3E}">
        <p14:creationId xmlns:p14="http://schemas.microsoft.com/office/powerpoint/2010/main" val="4224406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5BA2D1E-47C0-468E-BE3A-C14322B7840C}" type="slidenum">
              <a:rPr lang="zh-CN" altLang="en-US" smtClean="0"/>
              <a:t>53</a:t>
            </a:fld>
            <a:endParaRPr lang="zh-CN" altLang="en-US"/>
          </a:p>
        </p:txBody>
      </p:sp>
    </p:spTree>
    <p:extLst>
      <p:ext uri="{BB962C8B-B14F-4D97-AF65-F5344CB8AC3E}">
        <p14:creationId xmlns:p14="http://schemas.microsoft.com/office/powerpoint/2010/main" val="218428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5BA2D1E-47C0-468E-BE3A-C14322B7840C}" type="slidenum">
              <a:rPr lang="zh-CN" altLang="en-US" smtClean="0"/>
              <a:t>54</a:t>
            </a:fld>
            <a:endParaRPr lang="zh-CN" altLang="en-US"/>
          </a:p>
        </p:txBody>
      </p:sp>
    </p:spTree>
    <p:extLst>
      <p:ext uri="{BB962C8B-B14F-4D97-AF65-F5344CB8AC3E}">
        <p14:creationId xmlns:p14="http://schemas.microsoft.com/office/powerpoint/2010/main" val="2181456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5BA2D1E-47C0-468E-BE3A-C14322B7840C}" type="slidenum">
              <a:rPr lang="zh-CN" altLang="en-US" smtClean="0"/>
              <a:t>55</a:t>
            </a:fld>
            <a:endParaRPr lang="zh-CN" altLang="en-US"/>
          </a:p>
        </p:txBody>
      </p:sp>
    </p:spTree>
    <p:extLst>
      <p:ext uri="{BB962C8B-B14F-4D97-AF65-F5344CB8AC3E}">
        <p14:creationId xmlns:p14="http://schemas.microsoft.com/office/powerpoint/2010/main" val="536902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7796A-B44E-11D9-635D-1822BBAA28B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D16D370-3376-90CC-5458-576C8A40043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7705958-A121-4A09-1AED-BFE8255F4BC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3C35728-D74C-D36B-CA13-FD6FEB1CC91B}"/>
              </a:ext>
            </a:extLst>
          </p:cNvPr>
          <p:cNvSpPr>
            <a:spLocks noGrp="1"/>
          </p:cNvSpPr>
          <p:nvPr>
            <p:ph type="sldNum" sz="quarter" idx="5"/>
          </p:nvPr>
        </p:nvSpPr>
        <p:spPr/>
        <p:txBody>
          <a:bodyPr/>
          <a:lstStyle/>
          <a:p>
            <a:fld id="{C5BA2D1E-47C0-468E-BE3A-C14322B7840C}" type="slidenum">
              <a:rPr lang="zh-CN" altLang="en-US" smtClean="0"/>
              <a:t>56</a:t>
            </a:fld>
            <a:endParaRPr lang="zh-CN" altLang="en-US"/>
          </a:p>
        </p:txBody>
      </p:sp>
    </p:spTree>
    <p:extLst>
      <p:ext uri="{BB962C8B-B14F-4D97-AF65-F5344CB8AC3E}">
        <p14:creationId xmlns:p14="http://schemas.microsoft.com/office/powerpoint/2010/main" val="619428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9056-9311-97C5-7107-D007C4D17C6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4829AA-06D8-FA77-B1F5-8E0A348204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420FDC5-5662-8D59-ADB8-F1FFA1CD47E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095CE97-6DFD-B49E-CCF3-B442C4D70CA1}"/>
              </a:ext>
            </a:extLst>
          </p:cNvPr>
          <p:cNvSpPr>
            <a:spLocks noGrp="1"/>
          </p:cNvSpPr>
          <p:nvPr>
            <p:ph type="sldNum" sz="quarter" idx="5"/>
          </p:nvPr>
        </p:nvSpPr>
        <p:spPr/>
        <p:txBody>
          <a:bodyPr/>
          <a:lstStyle/>
          <a:p>
            <a:fld id="{C5BA2D1E-47C0-468E-BE3A-C14322B7840C}" type="slidenum">
              <a:rPr lang="zh-CN" altLang="en-US" smtClean="0"/>
              <a:t>57</a:t>
            </a:fld>
            <a:endParaRPr lang="zh-CN" altLang="en-US"/>
          </a:p>
        </p:txBody>
      </p:sp>
    </p:spTree>
    <p:extLst>
      <p:ext uri="{BB962C8B-B14F-4D97-AF65-F5344CB8AC3E}">
        <p14:creationId xmlns:p14="http://schemas.microsoft.com/office/powerpoint/2010/main" val="2290307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C18A6-B2C7-280A-18DB-4665895C87B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403B15-1B8D-9C11-99E8-20CA33B45C0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FC76C4-075A-FC8C-3FE6-FC679C99F26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A1585AE-C220-52F6-C558-99D5F2FC4355}"/>
              </a:ext>
            </a:extLst>
          </p:cNvPr>
          <p:cNvSpPr>
            <a:spLocks noGrp="1"/>
          </p:cNvSpPr>
          <p:nvPr>
            <p:ph type="sldNum" sz="quarter" idx="5"/>
          </p:nvPr>
        </p:nvSpPr>
        <p:spPr/>
        <p:txBody>
          <a:bodyPr/>
          <a:lstStyle/>
          <a:p>
            <a:fld id="{C5BA2D1E-47C0-468E-BE3A-C14322B7840C}" type="slidenum">
              <a:rPr lang="zh-CN" altLang="en-US" smtClean="0"/>
              <a:t>58</a:t>
            </a:fld>
            <a:endParaRPr lang="zh-CN" altLang="en-US"/>
          </a:p>
        </p:txBody>
      </p:sp>
    </p:spTree>
    <p:extLst>
      <p:ext uri="{BB962C8B-B14F-4D97-AF65-F5344CB8AC3E}">
        <p14:creationId xmlns:p14="http://schemas.microsoft.com/office/powerpoint/2010/main" val="366146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容页_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正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vl2pPr>
              <a:defRPr>
                <a:latin typeface="字魂59号-创粗黑" panose="00000500000000000000" charset="-122"/>
                <a:ea typeface="字魂59号-创粗黑" panose="00000500000000000000" charset="-122"/>
                <a:cs typeface="字魂59号-创粗黑" panose="00000500000000000000" charset="-122"/>
              </a:defRPr>
            </a:lvl2pPr>
            <a:lvl3pPr>
              <a:defRPr>
                <a:latin typeface="字魂59号-创粗黑" panose="00000500000000000000" charset="-122"/>
                <a:ea typeface="字魂59号-创粗黑" panose="00000500000000000000" charset="-122"/>
                <a:cs typeface="字魂59号-创粗黑" panose="00000500000000000000" charset="-122"/>
              </a:defRPr>
            </a:lvl3pPr>
            <a:lvl4pPr>
              <a:defRPr>
                <a:latin typeface="字魂59号-创粗黑" panose="00000500000000000000" charset="-122"/>
                <a:ea typeface="字魂59号-创粗黑" panose="00000500000000000000" charset="-122"/>
                <a:cs typeface="字魂59号-创粗黑" panose="00000500000000000000" charset="-122"/>
              </a:defRPr>
            </a:lvl4pPr>
            <a:lvl5pPr>
              <a:defRPr>
                <a:latin typeface="字魂59号-创粗黑" panose="00000500000000000000" charset="-122"/>
                <a:ea typeface="字魂59号-创粗黑" panose="00000500000000000000" charset="-122"/>
                <a:cs typeface="字魂59号-创粗黑" panose="00000500000000000000" charset="-122"/>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a:xfrm>
            <a:off x="459000" y="4735800"/>
            <a:ext cx="2025000" cy="237600"/>
          </a:xfrm>
        </p:spPr>
        <p:txBody>
          <a:bodyPr/>
          <a:lstStyle>
            <a:lvl1pPr>
              <a:defRPr>
                <a:cs typeface="字魂59号-创粗黑" panose="00000500000000000000" charset="-122"/>
              </a:defRPr>
            </a:lvl1pPr>
          </a:lstStyle>
          <a:p>
            <a:fld id="{760FBDFE-C587-4B4C-A407-44438C67B59E}" type="datetimeFigureOut">
              <a:rPr lang="zh-CN" altLang="en-US" smtClean="0"/>
              <a:t>2026/8/27</a:t>
            </a:fld>
            <a:endParaRPr lang="zh-CN" altLang="en-US"/>
          </a:p>
        </p:txBody>
      </p:sp>
      <p:sp>
        <p:nvSpPr>
          <p:cNvPr id="5" name="页脚占位符 4"/>
          <p:cNvSpPr>
            <a:spLocks noGrp="1"/>
          </p:cNvSpPr>
          <p:nvPr>
            <p:ph type="ftr" sz="quarter" idx="11"/>
            <p:custDataLst>
              <p:tags r:id="rId4"/>
            </p:custDataLst>
          </p:nvPr>
        </p:nvSpPr>
        <p:spPr>
          <a:xfrm>
            <a:off x="3087000" y="4735800"/>
            <a:ext cx="2970000" cy="237600"/>
          </a:xfrm>
        </p:spPr>
        <p:txBody>
          <a:bodyPr/>
          <a:lstStyle>
            <a:lvl1pPr>
              <a:defRPr>
                <a:cs typeface="字魂59号-创粗黑" panose="00000500000000000000" charset="-122"/>
              </a:defRPr>
            </a:lvl1pPr>
          </a:lstStyle>
          <a:p>
            <a:endParaRPr lang="zh-CN" altLang="en-US"/>
          </a:p>
        </p:txBody>
      </p:sp>
      <p:sp>
        <p:nvSpPr>
          <p:cNvPr id="6" name="灯片编号占位符 5"/>
          <p:cNvSpPr>
            <a:spLocks noGrp="1"/>
          </p:cNvSpPr>
          <p:nvPr>
            <p:ph type="sldNum" sz="quarter" idx="12"/>
            <p:custDataLst>
              <p:tags r:id="rId5"/>
            </p:custDataLst>
          </p:nvPr>
        </p:nvSpPr>
        <p:spPr>
          <a:xfrm>
            <a:off x="6658200" y="4735800"/>
            <a:ext cx="2025000" cy="237600"/>
          </a:xfrm>
        </p:spPr>
        <p:txBody>
          <a:bodyPr/>
          <a:lstStyle>
            <a:lvl1pPr>
              <a:defRPr>
                <a:cs typeface="字魂59号-创粗黑" panose="00000500000000000000" charset="-122"/>
              </a:defRPr>
            </a:lvl1pPr>
          </a:lstStyle>
          <a:p>
            <a:fld id="{49AE70B2-8BF9-45C0-BB95-33D1B9D3A854}" type="slidenum">
              <a:rPr lang="zh-CN" altLang="en-US" smtClean="0"/>
              <a:t>‹#›</a:t>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522891" y="5668002"/>
            <a:ext cx="2306871" cy="270673"/>
          </a:xfrm>
        </p:spPr>
        <p:txBody>
          <a:bodyPr/>
          <a:lstStyle/>
          <a:p>
            <a:fld id="{760FBDFE-C587-4B4C-A407-44438C67B59E}" type="datetimeFigureOut">
              <a:rPr lang="zh-CN" altLang="en-US" smtClean="0"/>
              <a:t>2026/8/27</a:t>
            </a:fld>
            <a:endParaRPr lang="zh-CN" altLang="en-US"/>
          </a:p>
        </p:txBody>
      </p:sp>
      <p:sp>
        <p:nvSpPr>
          <p:cNvPr id="3" name="页脚占位符 2"/>
          <p:cNvSpPr>
            <a:spLocks noGrp="1"/>
          </p:cNvSpPr>
          <p:nvPr>
            <p:ph type="ftr" sz="quarter" idx="11"/>
            <p:custDataLst>
              <p:tags r:id="rId2"/>
            </p:custDataLst>
          </p:nvPr>
        </p:nvSpPr>
        <p:spPr>
          <a:xfrm>
            <a:off x="3516696" y="5668002"/>
            <a:ext cx="3383410" cy="270673"/>
          </a:xfrm>
        </p:spPr>
        <p:txBody>
          <a:bodyPr/>
          <a:lstStyle/>
          <a:p>
            <a:endParaRPr lang="zh-CN" altLang="en-US"/>
          </a:p>
        </p:txBody>
      </p:sp>
      <p:sp>
        <p:nvSpPr>
          <p:cNvPr id="4" name="灯片编号占位符 3"/>
          <p:cNvSpPr>
            <a:spLocks noGrp="1"/>
          </p:cNvSpPr>
          <p:nvPr>
            <p:ph type="sldNum" sz="quarter" idx="12"/>
            <p:custDataLst>
              <p:tags r:id="rId3"/>
            </p:custDataLst>
          </p:nvPr>
        </p:nvSpPr>
        <p:spPr>
          <a:xfrm>
            <a:off x="7584991" y="5668002"/>
            <a:ext cx="2306871" cy="270673"/>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8268516" y="4667614"/>
            <a:ext cx="525672" cy="132479"/>
            <a:chOff x="8604504" y="1386114"/>
            <a:chExt cx="700896" cy="176639"/>
          </a:xfrm>
        </p:grpSpPr>
        <p:sp>
          <p:nvSpPr>
            <p:cNvPr id="8" name="椭圆 7"/>
            <p:cNvSpPr/>
            <p:nvPr/>
          </p:nvSpPr>
          <p:spPr>
            <a:xfrm>
              <a:off x="8604504"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8866632" y="1386114"/>
              <a:ext cx="176639" cy="176639"/>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椭圆 9"/>
            <p:cNvSpPr/>
            <p:nvPr/>
          </p:nvSpPr>
          <p:spPr>
            <a:xfrm>
              <a:off x="9128761"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tags" Target="../tags/tag35.xml"/><Relationship Id="rId21" Type="http://schemas.openxmlformats.org/officeDocument/2006/relationships/tags" Target="../tags/tag30.xml"/><Relationship Id="rId34" Type="http://schemas.openxmlformats.org/officeDocument/2006/relationships/tags" Target="../tags/tag43.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33" Type="http://schemas.openxmlformats.org/officeDocument/2006/relationships/tags" Target="../tags/tag42.xml"/><Relationship Id="rId38" Type="http://schemas.openxmlformats.org/officeDocument/2006/relationships/slideLayout" Target="../slideLayouts/slideLayout1.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29" Type="http://schemas.openxmlformats.org/officeDocument/2006/relationships/tags" Target="../tags/tag38.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32" Type="http://schemas.openxmlformats.org/officeDocument/2006/relationships/tags" Target="../tags/tag41.xml"/><Relationship Id="rId37" Type="http://schemas.openxmlformats.org/officeDocument/2006/relationships/tags" Target="../tags/tag46.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tags" Target="../tags/tag37.xml"/><Relationship Id="rId36" Type="http://schemas.openxmlformats.org/officeDocument/2006/relationships/tags" Target="../tags/tag45.xml"/><Relationship Id="rId10" Type="http://schemas.openxmlformats.org/officeDocument/2006/relationships/tags" Target="../tags/tag19.xml"/><Relationship Id="rId19" Type="http://schemas.openxmlformats.org/officeDocument/2006/relationships/tags" Target="../tags/tag28.xml"/><Relationship Id="rId31" Type="http://schemas.openxmlformats.org/officeDocument/2006/relationships/tags" Target="../tags/tag40.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tags" Target="../tags/tag36.xml"/><Relationship Id="rId30" Type="http://schemas.openxmlformats.org/officeDocument/2006/relationships/tags" Target="../tags/tag39.xml"/><Relationship Id="rId35" Type="http://schemas.openxmlformats.org/officeDocument/2006/relationships/tags" Target="../tags/tag44.xml"/><Relationship Id="rId8" Type="http://schemas.openxmlformats.org/officeDocument/2006/relationships/tags" Target="../tags/tag17.xml"/><Relationship Id="rId3" Type="http://schemas.openxmlformats.org/officeDocument/2006/relationships/tags" Target="../tags/tag12.xml"/></Relationships>
</file>

<file path=ppt/slides/_rels/slide3.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50.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5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4.xml"/><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6.xml"/><Relationship Id="rId1" Type="http://schemas.openxmlformats.org/officeDocument/2006/relationships/tags" Target="../tags/tag5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8.xml"/><Relationship Id="rId1" Type="http://schemas.openxmlformats.org/officeDocument/2006/relationships/tags" Target="../tags/tag5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5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1.xml"/><Relationship Id="rId1" Type="http://schemas.openxmlformats.org/officeDocument/2006/relationships/tags" Target="../tags/tag6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3.xml"/><Relationship Id="rId1" Type="http://schemas.openxmlformats.org/officeDocument/2006/relationships/tags" Target="../tags/tag6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5.xml"/><Relationship Id="rId1" Type="http://schemas.openxmlformats.org/officeDocument/2006/relationships/tags" Target="../tags/tag6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7.xml"/><Relationship Id="rId1" Type="http://schemas.openxmlformats.org/officeDocument/2006/relationships/tags" Target="../tags/tag6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9.xml"/><Relationship Id="rId1" Type="http://schemas.openxmlformats.org/officeDocument/2006/relationships/tags" Target="../tags/tag6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1.xml"/><Relationship Id="rId1" Type="http://schemas.openxmlformats.org/officeDocument/2006/relationships/tags" Target="../tags/tag7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3.xml"/><Relationship Id="rId1" Type="http://schemas.openxmlformats.org/officeDocument/2006/relationships/tags" Target="../tags/tag7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5.xml"/><Relationship Id="rId1" Type="http://schemas.openxmlformats.org/officeDocument/2006/relationships/tags" Target="../tags/tag7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7.xml"/><Relationship Id="rId1" Type="http://schemas.openxmlformats.org/officeDocument/2006/relationships/tags" Target="../tags/tag7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9.xml"/><Relationship Id="rId1" Type="http://schemas.openxmlformats.org/officeDocument/2006/relationships/tags" Target="../tags/tag78.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4.xml"/><Relationship Id="rId1" Type="http://schemas.openxmlformats.org/officeDocument/2006/relationships/tags" Target="../tags/tag8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6.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8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9.xml"/><Relationship Id="rId1" Type="http://schemas.openxmlformats.org/officeDocument/2006/relationships/tags" Target="../tags/tag8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0.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5.xml"/><Relationship Id="rId1" Type="http://schemas.openxmlformats.org/officeDocument/2006/relationships/tags" Target="../tags/tag9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5.xml"/><Relationship Id="rId1" Type="http://schemas.openxmlformats.org/officeDocument/2006/relationships/tags" Target="../tags/tag9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5.xml"/><Relationship Id="rId1" Type="http://schemas.openxmlformats.org/officeDocument/2006/relationships/tags" Target="../tags/tag94.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95.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6.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98.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9.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0.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5.xml"/><Relationship Id="rId1" Type="http://schemas.openxmlformats.org/officeDocument/2006/relationships/tags" Target="../tags/tag10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3.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04.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5.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08.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09.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notesSlide" Target="../notesSlides/notesSlide3.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notesSlide" Target="../notesSlides/notesSlide4.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4.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15.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16.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11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22.xml"/><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23.xml"/><Relationship Id="rId5" Type="http://schemas.openxmlformats.org/officeDocument/2006/relationships/image" Target="../media/image16.png"/><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24.xml"/><Relationship Id="rId4" Type="http://schemas.openxmlformats.org/officeDocument/2006/relationships/image" Target="../media/image17.png"/></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31" name="文本框 30"/>
          <p:cNvSpPr txBox="1"/>
          <p:nvPr/>
        </p:nvSpPr>
        <p:spPr>
          <a:xfrm>
            <a:off x="1861780" y="1425665"/>
            <a:ext cx="8005691" cy="1753235"/>
          </a:xfrm>
          <a:prstGeom prst="rect">
            <a:avLst/>
          </a:prstGeom>
          <a:noFill/>
        </p:spPr>
        <p:txBody>
          <a:bodyPr wrap="square" rtlCol="0">
            <a:spAutoFit/>
          </a:bodyPr>
          <a:lstStyle/>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第</a:t>
            </a:r>
            <a:r>
              <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4</a:t>
            </a: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章</a:t>
            </a:r>
            <a:endPar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endParaRPr>
          </a:p>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软件项目范围管理</a:t>
            </a:r>
          </a:p>
        </p:txBody>
      </p:sp>
      <p:cxnSp>
        <p:nvCxnSpPr>
          <p:cNvPr id="53" name="直线连接符 19"/>
          <p:cNvCxnSpPr/>
          <p:nvPr/>
        </p:nvCxnSpPr>
        <p:spPr>
          <a:xfrm>
            <a:off x="3178634" y="3316034"/>
            <a:ext cx="522824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五边形 1"/>
          <p:cNvSpPr/>
          <p:nvPr/>
        </p:nvSpPr>
        <p:spPr>
          <a:xfrm>
            <a:off x="4382685" y="3481027"/>
            <a:ext cx="3684027" cy="496789"/>
          </a:xfrm>
          <a:prstGeom prst="homePlate">
            <a:avLst>
              <a:gd name="adj" fmla="val 27669"/>
            </a:avLst>
          </a:prstGeom>
          <a:gradFill>
            <a:gsLst>
              <a:gs pos="0">
                <a:srgbClr val="00368E"/>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文本框 2"/>
          <p:cNvSpPr txBox="1"/>
          <p:nvPr/>
        </p:nvSpPr>
        <p:spPr>
          <a:xfrm>
            <a:off x="4455487" y="3512894"/>
            <a:ext cx="3498149" cy="415498"/>
          </a:xfrm>
          <a:prstGeom prst="rect">
            <a:avLst/>
          </a:prstGeom>
          <a:noFill/>
        </p:spPr>
        <p:txBody>
          <a:bodyPr wrap="square" rtlCol="0">
            <a:spAutoFit/>
          </a:bodyPr>
          <a:lstStyle/>
          <a:p>
            <a:pPr algn="dist"/>
            <a:r>
              <a:rPr kumimoji="1" lang="zh-CN" altLang="en-US" sz="210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rPr>
              <a:t>广东金融学院</a:t>
            </a:r>
            <a:endParaRPr kumimoji="1" lang="zh-CN" altLang="en-US" sz="2100" dirty="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bldLvl="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圆角矩形 62">
            <a:extLst>
              <a:ext uri="{FF2B5EF4-FFF2-40B4-BE49-F238E27FC236}">
                <a16:creationId xmlns:a16="http://schemas.microsoft.com/office/drawing/2014/main" id="{A02DDBBB-1691-D40D-FC4E-AF7626D6CD02}"/>
              </a:ext>
            </a:extLst>
          </p:cNvPr>
          <p:cNvSpPr/>
          <p:nvPr>
            <p:custDataLst>
              <p:tags r:id="rId1"/>
            </p:custDataLst>
          </p:nvPr>
        </p:nvSpPr>
        <p:spPr>
          <a:xfrm>
            <a:off x="1685959" y="4637411"/>
            <a:ext cx="875441" cy="372635"/>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10" name="圆角矩形 63">
            <a:extLst>
              <a:ext uri="{FF2B5EF4-FFF2-40B4-BE49-F238E27FC236}">
                <a16:creationId xmlns:a16="http://schemas.microsoft.com/office/drawing/2014/main" id="{CFDDE32B-098B-4DD3-1B4A-F7F359D2DFFB}"/>
              </a:ext>
            </a:extLst>
          </p:cNvPr>
          <p:cNvSpPr/>
          <p:nvPr>
            <p:custDataLst>
              <p:tags r:id="rId2"/>
            </p:custDataLst>
          </p:nvPr>
        </p:nvSpPr>
        <p:spPr>
          <a:xfrm>
            <a:off x="2654108" y="4686042"/>
            <a:ext cx="4356049" cy="36716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1" name="椭圆 80">
            <a:extLst>
              <a:ext uri="{FF2B5EF4-FFF2-40B4-BE49-F238E27FC236}">
                <a16:creationId xmlns:a16="http://schemas.microsoft.com/office/drawing/2014/main" id="{4F5BDE8C-F57F-B47C-1E70-74145A825B57}"/>
              </a:ext>
            </a:extLst>
          </p:cNvPr>
          <p:cNvSpPr/>
          <p:nvPr>
            <p:custDataLst>
              <p:tags r:id="rId3"/>
            </p:custDataLst>
          </p:nvPr>
        </p:nvSpPr>
        <p:spPr bwMode="auto">
          <a:xfrm>
            <a:off x="1761246" y="4641059"/>
            <a:ext cx="800154" cy="429168"/>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09</a:t>
            </a:r>
          </a:p>
        </p:txBody>
      </p:sp>
      <p:sp>
        <p:nvSpPr>
          <p:cNvPr id="12" name="矩形 39">
            <a:extLst>
              <a:ext uri="{FF2B5EF4-FFF2-40B4-BE49-F238E27FC236}">
                <a16:creationId xmlns:a16="http://schemas.microsoft.com/office/drawing/2014/main" id="{18DEF13C-9D87-08C4-C42F-0D0E05935B7A}"/>
              </a:ext>
            </a:extLst>
          </p:cNvPr>
          <p:cNvSpPr>
            <a:spLocks noChangeArrowheads="1"/>
          </p:cNvSpPr>
          <p:nvPr>
            <p:custDataLst>
              <p:tags r:id="rId4"/>
            </p:custDataLst>
          </p:nvPr>
        </p:nvSpPr>
        <p:spPr bwMode="auto">
          <a:xfrm>
            <a:off x="3198536" y="4627077"/>
            <a:ext cx="3632426" cy="41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latin typeface="微软雅黑" panose="020B0503020204020204" charset="-122"/>
                <a:ea typeface="微软雅黑" panose="020B0503020204020204" charset="-122"/>
                <a:cs typeface="宋体" panose="02010600030101010101" pitchFamily="2" charset="-122"/>
              </a:rPr>
              <a:t>实验</a:t>
            </a:r>
            <a:r>
              <a:rPr lang="en-US" altLang="zh-CN" sz="1600" dirty="0">
                <a:latin typeface="微软雅黑" panose="020B0503020204020204" charset="-122"/>
                <a:ea typeface="微软雅黑" panose="020B0503020204020204" charset="-122"/>
                <a:cs typeface="宋体" panose="02010600030101010101" pitchFamily="2" charset="-122"/>
              </a:rPr>
              <a:t>2</a:t>
            </a:r>
            <a:r>
              <a:rPr lang="zh-CN" altLang="en-US" sz="1600" dirty="0">
                <a:latin typeface="微软雅黑" panose="020B0503020204020204" charset="-122"/>
                <a:ea typeface="微软雅黑" panose="020B0503020204020204" charset="-122"/>
                <a:cs typeface="宋体" panose="02010600030101010101" pitchFamily="2" charset="-122"/>
              </a:rPr>
              <a:t>：软件项目范围管理实验</a:t>
            </a:r>
            <a:endPar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endParaRPr>
          </a:p>
        </p:txBody>
      </p:sp>
      <p:sp>
        <p:nvSpPr>
          <p:cNvPr id="13" name="圆角矩形 54">
            <a:extLst>
              <a:ext uri="{FF2B5EF4-FFF2-40B4-BE49-F238E27FC236}">
                <a16:creationId xmlns:a16="http://schemas.microsoft.com/office/drawing/2014/main" id="{1BE3A38C-729C-C9D9-193A-101807917AE7}"/>
              </a:ext>
            </a:extLst>
          </p:cNvPr>
          <p:cNvSpPr/>
          <p:nvPr>
            <p:custDataLst>
              <p:tags r:id="rId5"/>
            </p:custDataLst>
          </p:nvPr>
        </p:nvSpPr>
        <p:spPr>
          <a:xfrm>
            <a:off x="1674759" y="3658105"/>
            <a:ext cx="875441" cy="372635"/>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14" name="圆角矩形 55">
            <a:extLst>
              <a:ext uri="{FF2B5EF4-FFF2-40B4-BE49-F238E27FC236}">
                <a16:creationId xmlns:a16="http://schemas.microsoft.com/office/drawing/2014/main" id="{512E623F-0885-A356-E497-32B3A5076869}"/>
              </a:ext>
            </a:extLst>
          </p:cNvPr>
          <p:cNvSpPr/>
          <p:nvPr>
            <p:custDataLst>
              <p:tags r:id="rId6"/>
            </p:custDataLst>
          </p:nvPr>
        </p:nvSpPr>
        <p:spPr>
          <a:xfrm>
            <a:off x="2642908" y="3706736"/>
            <a:ext cx="4356049" cy="36716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5" name="圆角矩形 56">
            <a:extLst>
              <a:ext uri="{FF2B5EF4-FFF2-40B4-BE49-F238E27FC236}">
                <a16:creationId xmlns:a16="http://schemas.microsoft.com/office/drawing/2014/main" id="{A2902CF4-17E9-9EE2-C087-EEA0A1465E93}"/>
              </a:ext>
            </a:extLst>
          </p:cNvPr>
          <p:cNvSpPr/>
          <p:nvPr>
            <p:custDataLst>
              <p:tags r:id="rId7"/>
            </p:custDataLst>
          </p:nvPr>
        </p:nvSpPr>
        <p:spPr>
          <a:xfrm>
            <a:off x="2642908" y="4216145"/>
            <a:ext cx="4356049" cy="36716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6" name="椭圆 80">
            <a:extLst>
              <a:ext uri="{FF2B5EF4-FFF2-40B4-BE49-F238E27FC236}">
                <a16:creationId xmlns:a16="http://schemas.microsoft.com/office/drawing/2014/main" id="{F8188D0B-9978-6C5A-3286-FD7FE27BC357}"/>
              </a:ext>
            </a:extLst>
          </p:cNvPr>
          <p:cNvSpPr/>
          <p:nvPr>
            <p:custDataLst>
              <p:tags r:id="rId8"/>
            </p:custDataLst>
          </p:nvPr>
        </p:nvSpPr>
        <p:spPr bwMode="auto">
          <a:xfrm>
            <a:off x="1750046" y="3661752"/>
            <a:ext cx="800154" cy="429168"/>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07</a:t>
            </a:r>
          </a:p>
        </p:txBody>
      </p:sp>
      <p:sp>
        <p:nvSpPr>
          <p:cNvPr id="18" name="矩形 39">
            <a:extLst>
              <a:ext uri="{FF2B5EF4-FFF2-40B4-BE49-F238E27FC236}">
                <a16:creationId xmlns:a16="http://schemas.microsoft.com/office/drawing/2014/main" id="{5FEF223A-9E9A-89BA-9B5C-AB25569321CF}"/>
              </a:ext>
            </a:extLst>
          </p:cNvPr>
          <p:cNvSpPr>
            <a:spLocks noChangeArrowheads="1"/>
          </p:cNvSpPr>
          <p:nvPr>
            <p:custDataLst>
              <p:tags r:id="rId9"/>
            </p:custDataLst>
          </p:nvPr>
        </p:nvSpPr>
        <p:spPr bwMode="auto">
          <a:xfrm>
            <a:off x="3187337" y="4155357"/>
            <a:ext cx="2923736" cy="41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交付绩效域</a:t>
            </a:r>
          </a:p>
        </p:txBody>
      </p:sp>
      <p:sp>
        <p:nvSpPr>
          <p:cNvPr id="19" name="圆角矩形 60">
            <a:extLst>
              <a:ext uri="{FF2B5EF4-FFF2-40B4-BE49-F238E27FC236}">
                <a16:creationId xmlns:a16="http://schemas.microsoft.com/office/drawing/2014/main" id="{A719B3F8-29AC-5808-0828-ADB6D61D53A5}"/>
              </a:ext>
            </a:extLst>
          </p:cNvPr>
          <p:cNvSpPr/>
          <p:nvPr>
            <p:custDataLst>
              <p:tags r:id="rId10"/>
            </p:custDataLst>
          </p:nvPr>
        </p:nvSpPr>
        <p:spPr>
          <a:xfrm>
            <a:off x="1674759" y="4174201"/>
            <a:ext cx="875441" cy="372635"/>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20" name="椭圆 80">
            <a:extLst>
              <a:ext uri="{FF2B5EF4-FFF2-40B4-BE49-F238E27FC236}">
                <a16:creationId xmlns:a16="http://schemas.microsoft.com/office/drawing/2014/main" id="{6D7BE8A6-BF99-1A85-5E71-5B9D1ED7D320}"/>
              </a:ext>
            </a:extLst>
          </p:cNvPr>
          <p:cNvSpPr/>
          <p:nvPr>
            <p:custDataLst>
              <p:tags r:id="rId11"/>
            </p:custDataLst>
          </p:nvPr>
        </p:nvSpPr>
        <p:spPr bwMode="auto">
          <a:xfrm>
            <a:off x="1750046" y="4136512"/>
            <a:ext cx="800154" cy="429168"/>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08</a:t>
            </a:r>
          </a:p>
        </p:txBody>
      </p:sp>
      <p:sp>
        <p:nvSpPr>
          <p:cNvPr id="2" name="图形"/>
          <p:cNvSpPr txBox="1"/>
          <p:nvPr/>
        </p:nvSpPr>
        <p:spPr>
          <a:xfrm>
            <a:off x="818515" y="130810"/>
            <a:ext cx="559371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800" b="1"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目录</a:t>
            </a:r>
          </a:p>
        </p:txBody>
      </p:sp>
      <p:grpSp>
        <p:nvGrpSpPr>
          <p:cNvPr id="5" name="组合 4"/>
          <p:cNvGrpSpPr/>
          <p:nvPr/>
        </p:nvGrpSpPr>
        <p:grpSpPr>
          <a:xfrm>
            <a:off x="3810" y="165735"/>
            <a:ext cx="9147810" cy="429260"/>
            <a:chOff x="6" y="261"/>
            <a:chExt cx="14406" cy="676"/>
          </a:xfrm>
        </p:grpSpPr>
        <p:sp>
          <p:nvSpPr>
            <p:cNvPr id="7" name="平行四边形 6"/>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grpSp>
        <p:nvGrpSpPr>
          <p:cNvPr id="21" name="组合 20">
            <a:extLst>
              <a:ext uri="{FF2B5EF4-FFF2-40B4-BE49-F238E27FC236}">
                <a16:creationId xmlns:a16="http://schemas.microsoft.com/office/drawing/2014/main" id="{B597B8D1-7EDA-8B4D-942A-5D431A542697}"/>
              </a:ext>
            </a:extLst>
          </p:cNvPr>
          <p:cNvGrpSpPr/>
          <p:nvPr/>
        </p:nvGrpSpPr>
        <p:grpSpPr>
          <a:xfrm>
            <a:off x="1656715" y="652780"/>
            <a:ext cx="5342242" cy="4490720"/>
            <a:chOff x="1656715" y="652780"/>
            <a:chExt cx="5342242" cy="4490720"/>
          </a:xfrm>
        </p:grpSpPr>
        <p:sp>
          <p:nvSpPr>
            <p:cNvPr id="63" name="圆角矩形 62"/>
            <p:cNvSpPr/>
            <p:nvPr>
              <p:custDataLst>
                <p:tags r:id="rId13"/>
              </p:custDataLst>
            </p:nvPr>
          </p:nvSpPr>
          <p:spPr>
            <a:xfrm>
              <a:off x="1674759" y="3162746"/>
              <a:ext cx="875441" cy="372635"/>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64" name="圆角矩形 63"/>
            <p:cNvSpPr/>
            <p:nvPr>
              <p:custDataLst>
                <p:tags r:id="rId14"/>
              </p:custDataLst>
            </p:nvPr>
          </p:nvSpPr>
          <p:spPr>
            <a:xfrm>
              <a:off x="2642908" y="3211377"/>
              <a:ext cx="4356049" cy="36716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66" name="椭圆 80"/>
            <p:cNvSpPr/>
            <p:nvPr>
              <p:custDataLst>
                <p:tags r:id="rId15"/>
              </p:custDataLst>
            </p:nvPr>
          </p:nvSpPr>
          <p:spPr bwMode="auto">
            <a:xfrm>
              <a:off x="1750046" y="3166394"/>
              <a:ext cx="800154" cy="429168"/>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06</a:t>
              </a:r>
            </a:p>
          </p:txBody>
        </p:sp>
        <p:sp>
          <p:nvSpPr>
            <p:cNvPr id="67" name="矩形 39"/>
            <p:cNvSpPr>
              <a:spLocks noChangeArrowheads="1"/>
            </p:cNvSpPr>
            <p:nvPr>
              <p:custDataLst>
                <p:tags r:id="rId16"/>
              </p:custDataLst>
            </p:nvPr>
          </p:nvSpPr>
          <p:spPr bwMode="auto">
            <a:xfrm>
              <a:off x="3187336" y="3152412"/>
              <a:ext cx="3632426" cy="41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latin typeface="微软雅黑" panose="020B0503020204020204" charset="-122"/>
                  <a:ea typeface="微软雅黑" panose="020B0503020204020204" charset="-122"/>
                  <a:cs typeface="宋体" panose="02010600030101010101" pitchFamily="2" charset="-122"/>
                </a:rPr>
                <a:t>确认范围</a:t>
              </a:r>
              <a:endPar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endParaRPr>
            </a:p>
          </p:txBody>
        </p:sp>
        <p:sp>
          <p:nvSpPr>
            <p:cNvPr id="55" name="圆角矩形 54"/>
            <p:cNvSpPr/>
            <p:nvPr>
              <p:custDataLst>
                <p:tags r:id="rId17"/>
              </p:custDataLst>
            </p:nvPr>
          </p:nvSpPr>
          <p:spPr>
            <a:xfrm>
              <a:off x="1663559" y="2183440"/>
              <a:ext cx="875441" cy="372635"/>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56" name="圆角矩形 55"/>
            <p:cNvSpPr/>
            <p:nvPr>
              <p:custDataLst>
                <p:tags r:id="rId18"/>
              </p:custDataLst>
            </p:nvPr>
          </p:nvSpPr>
          <p:spPr>
            <a:xfrm>
              <a:off x="2631708" y="2232071"/>
              <a:ext cx="4356049" cy="36716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57" name="圆角矩形 56"/>
            <p:cNvSpPr/>
            <p:nvPr>
              <p:custDataLst>
                <p:tags r:id="rId19"/>
              </p:custDataLst>
            </p:nvPr>
          </p:nvSpPr>
          <p:spPr>
            <a:xfrm>
              <a:off x="2631708" y="2741480"/>
              <a:ext cx="4356049" cy="36716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58" name="椭圆 80"/>
            <p:cNvSpPr/>
            <p:nvPr>
              <p:custDataLst>
                <p:tags r:id="rId20"/>
              </p:custDataLst>
            </p:nvPr>
          </p:nvSpPr>
          <p:spPr bwMode="auto">
            <a:xfrm>
              <a:off x="1738846" y="2187087"/>
              <a:ext cx="800154" cy="429168"/>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04</a:t>
              </a:r>
            </a:p>
          </p:txBody>
        </p:sp>
        <p:sp>
          <p:nvSpPr>
            <p:cNvPr id="59" name="矩形 39"/>
            <p:cNvSpPr>
              <a:spLocks noChangeArrowheads="1"/>
            </p:cNvSpPr>
            <p:nvPr>
              <p:custDataLst>
                <p:tags r:id="rId21"/>
              </p:custDataLst>
            </p:nvPr>
          </p:nvSpPr>
          <p:spPr bwMode="auto">
            <a:xfrm>
              <a:off x="3176137" y="2173106"/>
              <a:ext cx="2923736" cy="41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定义范围</a:t>
              </a:r>
            </a:p>
          </p:txBody>
        </p:sp>
        <p:sp>
          <p:nvSpPr>
            <p:cNvPr id="60" name="矩形 39"/>
            <p:cNvSpPr>
              <a:spLocks noChangeArrowheads="1"/>
            </p:cNvSpPr>
            <p:nvPr>
              <p:custDataLst>
                <p:tags r:id="rId22"/>
              </p:custDataLst>
            </p:nvPr>
          </p:nvSpPr>
          <p:spPr bwMode="auto">
            <a:xfrm>
              <a:off x="3176137" y="2680692"/>
              <a:ext cx="2923736"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创建工作分解结构</a:t>
              </a:r>
            </a:p>
          </p:txBody>
        </p:sp>
        <p:sp>
          <p:nvSpPr>
            <p:cNvPr id="61" name="圆角矩形 60"/>
            <p:cNvSpPr/>
            <p:nvPr>
              <p:custDataLst>
                <p:tags r:id="rId23"/>
              </p:custDataLst>
            </p:nvPr>
          </p:nvSpPr>
          <p:spPr>
            <a:xfrm>
              <a:off x="1663559" y="2699536"/>
              <a:ext cx="875441" cy="372635"/>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62" name="椭圆 80"/>
            <p:cNvSpPr/>
            <p:nvPr>
              <p:custDataLst>
                <p:tags r:id="rId24"/>
              </p:custDataLst>
            </p:nvPr>
          </p:nvSpPr>
          <p:spPr bwMode="auto">
            <a:xfrm>
              <a:off x="1738846" y="2661847"/>
              <a:ext cx="800154" cy="429168"/>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05</a:t>
              </a:r>
            </a:p>
          </p:txBody>
        </p:sp>
        <p:grpSp>
          <p:nvGrpSpPr>
            <p:cNvPr id="48" name="组合 47"/>
            <p:cNvGrpSpPr/>
            <p:nvPr/>
          </p:nvGrpSpPr>
          <p:grpSpPr>
            <a:xfrm>
              <a:off x="1656715" y="652780"/>
              <a:ext cx="5324198" cy="4490720"/>
              <a:chOff x="3958948" y="697762"/>
              <a:chExt cx="6299502" cy="7254192"/>
            </a:xfrm>
          </p:grpSpPr>
          <p:grpSp>
            <p:nvGrpSpPr>
              <p:cNvPr id="49" name="组合 48"/>
              <p:cNvGrpSpPr/>
              <p:nvPr/>
            </p:nvGrpSpPr>
            <p:grpSpPr>
              <a:xfrm>
                <a:off x="3958948" y="697762"/>
                <a:ext cx="6299502" cy="7254192"/>
                <a:chOff x="7084498" y="644403"/>
                <a:chExt cx="6299502" cy="7254192"/>
              </a:xfrm>
            </p:grpSpPr>
            <p:sp>
              <p:nvSpPr>
                <p:cNvPr id="96" name="圆角矩形 95"/>
                <p:cNvSpPr/>
                <p:nvPr>
                  <p:custDataLst>
                    <p:tags r:id="rId26"/>
                  </p:custDataLst>
                </p:nvPr>
              </p:nvSpPr>
              <p:spPr>
                <a:xfrm>
                  <a:off x="7084498" y="1515676"/>
                  <a:ext cx="1035934" cy="60188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grpSp>
              <p:nvGrpSpPr>
                <p:cNvPr id="50" name="组合 49"/>
                <p:cNvGrpSpPr/>
                <p:nvPr/>
              </p:nvGrpSpPr>
              <p:grpSpPr>
                <a:xfrm>
                  <a:off x="7084498" y="644403"/>
                  <a:ext cx="6299502" cy="7254192"/>
                  <a:chOff x="6672837" y="1818426"/>
                  <a:chExt cx="6299502" cy="7254192"/>
                </a:xfrm>
              </p:grpSpPr>
              <p:sp>
                <p:nvSpPr>
                  <p:cNvPr id="51" name="圆角矩形 50"/>
                  <p:cNvSpPr/>
                  <p:nvPr>
                    <p:custDataLst>
                      <p:tags r:id="rId27"/>
                    </p:custDataLst>
                  </p:nvPr>
                </p:nvSpPr>
                <p:spPr>
                  <a:xfrm>
                    <a:off x="6685154" y="1902911"/>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nvGrpSpPr>
                  <p:cNvPr id="52" name="组合 51"/>
                  <p:cNvGrpSpPr/>
                  <p:nvPr/>
                </p:nvGrpSpPr>
                <p:grpSpPr>
                  <a:xfrm>
                    <a:off x="6672837" y="1818426"/>
                    <a:ext cx="6299502" cy="7254192"/>
                    <a:chOff x="4010628" y="1747781"/>
                    <a:chExt cx="6299502" cy="7254192"/>
                  </a:xfrm>
                </p:grpSpPr>
                <p:sp>
                  <p:nvSpPr>
                    <p:cNvPr id="106" name="圆角矩形 105"/>
                    <p:cNvSpPr/>
                    <p:nvPr>
                      <p:custDataLst>
                        <p:tags r:id="rId28"/>
                      </p:custDataLst>
                    </p:nvPr>
                  </p:nvSpPr>
                  <p:spPr>
                    <a:xfrm>
                      <a:off x="5156223" y="1875420"/>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07" name="圆角矩形 106"/>
                    <p:cNvSpPr/>
                    <p:nvPr>
                      <p:custDataLst>
                        <p:tags r:id="rId29"/>
                      </p:custDataLst>
                    </p:nvPr>
                  </p:nvSpPr>
                  <p:spPr>
                    <a:xfrm>
                      <a:off x="5156223" y="2697768"/>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12" name="圆角矩形 111"/>
                    <p:cNvSpPr/>
                    <p:nvPr>
                      <p:custDataLst>
                        <p:tags r:id="rId30"/>
                      </p:custDataLst>
                    </p:nvPr>
                  </p:nvSpPr>
                  <p:spPr>
                    <a:xfrm>
                      <a:off x="5156223" y="3520116"/>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16" name="椭圆 80"/>
                    <p:cNvSpPr/>
                    <p:nvPr>
                      <p:custDataLst>
                        <p:tags r:id="rId31"/>
                      </p:custDataLst>
                    </p:nvPr>
                  </p:nvSpPr>
                  <p:spPr bwMode="auto">
                    <a:xfrm>
                      <a:off x="4099982" y="180171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01</a:t>
                      </a:r>
                    </a:p>
                  </p:txBody>
                </p:sp>
                <p:sp>
                  <p:nvSpPr>
                    <p:cNvPr id="117" name="椭圆 80"/>
                    <p:cNvSpPr/>
                    <p:nvPr>
                      <p:custDataLst>
                        <p:tags r:id="rId32"/>
                      </p:custDataLst>
                    </p:nvPr>
                  </p:nvSpPr>
                  <p:spPr bwMode="auto">
                    <a:xfrm>
                      <a:off x="4099982" y="2625127"/>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02</a:t>
                      </a:r>
                    </a:p>
                  </p:txBody>
                </p:sp>
                <p:sp>
                  <p:nvSpPr>
                    <p:cNvPr id="121" name="矩形 39"/>
                    <p:cNvSpPr>
                      <a:spLocks noChangeArrowheads="1"/>
                    </p:cNvSpPr>
                    <p:nvPr>
                      <p:custDataLst>
                        <p:tags r:id="rId33"/>
                      </p:custDataLst>
                    </p:nvPr>
                  </p:nvSpPr>
                  <p:spPr bwMode="auto">
                    <a:xfrm>
                      <a:off x="5800144" y="1771911"/>
                      <a:ext cx="4509986" cy="67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a:t>
                      </a:r>
                      <a:r>
                        <a:rPr lang="zh-CN" altLang="en-US" sz="1600" dirty="0">
                          <a:latin typeface="微软雅黑" panose="020B0503020204020204" charset="-122"/>
                          <a:ea typeface="微软雅黑" panose="020B0503020204020204" charset="-122"/>
                          <a:cs typeface="宋体" panose="02010600030101010101" pitchFamily="2" charset="-122"/>
                        </a:rPr>
                        <a:t>范围</a:t>
                      </a: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管理概述</a:t>
                      </a:r>
                    </a:p>
                  </p:txBody>
                </p:sp>
                <p:sp>
                  <p:nvSpPr>
                    <p:cNvPr id="122" name="矩形 39"/>
                    <p:cNvSpPr>
                      <a:spLocks noChangeArrowheads="1"/>
                    </p:cNvSpPr>
                    <p:nvPr>
                      <p:custDataLst>
                        <p:tags r:id="rId34"/>
                      </p:custDataLst>
                    </p:nvPr>
                  </p:nvSpPr>
                  <p:spPr bwMode="auto">
                    <a:xfrm>
                      <a:off x="5800225" y="2602472"/>
                      <a:ext cx="3459525" cy="67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latin typeface="微软雅黑" panose="020B0503020204020204" charset="-122"/>
                          <a:ea typeface="微软雅黑" panose="020B0503020204020204" charset="-122"/>
                          <a:cs typeface="宋体" panose="02010600030101010101" pitchFamily="2" charset="-122"/>
                        </a:rPr>
                        <a:t>规划范围管理</a:t>
                      </a:r>
                      <a:endPar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endParaRPr>
                    </a:p>
                  </p:txBody>
                </p:sp>
                <p:sp>
                  <p:nvSpPr>
                    <p:cNvPr id="123" name="矩形 39"/>
                    <p:cNvSpPr>
                      <a:spLocks noChangeArrowheads="1"/>
                    </p:cNvSpPr>
                    <p:nvPr>
                      <p:custDataLst>
                        <p:tags r:id="rId35"/>
                      </p:custDataLst>
                    </p:nvPr>
                  </p:nvSpPr>
                  <p:spPr bwMode="auto">
                    <a:xfrm>
                      <a:off x="5800225" y="3422442"/>
                      <a:ext cx="3459525" cy="67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收集需求</a:t>
                      </a:r>
                    </a:p>
                  </p:txBody>
                </p:sp>
                <p:sp>
                  <p:nvSpPr>
                    <p:cNvPr id="101" name="圆角矩形 100"/>
                    <p:cNvSpPr/>
                    <p:nvPr>
                      <p:custDataLst>
                        <p:tags r:id="rId36"/>
                      </p:custDataLst>
                    </p:nvPr>
                  </p:nvSpPr>
                  <p:spPr>
                    <a:xfrm>
                      <a:off x="4010628" y="3452777"/>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53" name="矩形 52"/>
                    <p:cNvSpPr/>
                    <p:nvPr>
                      <p:custDataLst>
                        <p:tags r:id="rId37"/>
                      </p:custDataLst>
                    </p:nvPr>
                  </p:nvSpPr>
                  <p:spPr>
                    <a:xfrm>
                      <a:off x="4977579" y="1747781"/>
                      <a:ext cx="462814" cy="7254192"/>
                    </a:xfrm>
                    <a:prstGeom prst="rect">
                      <a:avLst/>
                    </a:prstGeom>
                    <a:solidFill>
                      <a:schemeClr val="bg1">
                        <a:lumMod val="95000"/>
                      </a:schemeClr>
                    </a:solidFill>
                    <a:ln>
                      <a:noFill/>
                    </a:ln>
                    <a:effectLst>
                      <a:outerShdw blurRad="165100" dist="381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grpSp>
          <p:sp>
            <p:nvSpPr>
              <p:cNvPr id="118" name="椭圆 80"/>
              <p:cNvSpPr/>
              <p:nvPr>
                <p:custDataLst>
                  <p:tags r:id="rId25"/>
                </p:custDataLst>
              </p:nvPr>
            </p:nvSpPr>
            <p:spPr bwMode="auto">
              <a:xfrm>
                <a:off x="4048302" y="2341622"/>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03</a:t>
                </a:r>
              </a:p>
            </p:txBody>
          </p:sp>
        </p:grpSp>
      </p:grpSp>
      <p:sp>
        <p:nvSpPr>
          <p:cNvPr id="17" name="矩形 39">
            <a:extLst>
              <a:ext uri="{FF2B5EF4-FFF2-40B4-BE49-F238E27FC236}">
                <a16:creationId xmlns:a16="http://schemas.microsoft.com/office/drawing/2014/main" id="{E641F09B-8082-F4D7-DC4F-FE0EAF492547}"/>
              </a:ext>
            </a:extLst>
          </p:cNvPr>
          <p:cNvSpPr>
            <a:spLocks noChangeArrowheads="1"/>
          </p:cNvSpPr>
          <p:nvPr>
            <p:custDataLst>
              <p:tags r:id="rId12"/>
            </p:custDataLst>
          </p:nvPr>
        </p:nvSpPr>
        <p:spPr bwMode="auto">
          <a:xfrm>
            <a:off x="3187337" y="3647771"/>
            <a:ext cx="2923736" cy="41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latin typeface="微软雅黑" panose="020B0503020204020204" charset="-122"/>
                <a:ea typeface="微软雅黑" panose="020B0503020204020204" charset="-122"/>
                <a:cs typeface="宋体" panose="02010600030101010101" pitchFamily="2" charset="-122"/>
              </a:rPr>
              <a:t>控制范围</a:t>
            </a:r>
            <a:endPar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圆角 4"/>
          <p:cNvSpPr/>
          <p:nvPr>
            <p:custDataLst>
              <p:tags r:id="rId1"/>
            </p:custDataLst>
          </p:nvPr>
        </p:nvSpPr>
        <p:spPr>
          <a:xfrm>
            <a:off x="405130" y="697230"/>
            <a:ext cx="7755255" cy="901699"/>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ísḻíďè"/>
          <p:cNvSpPr txBox="1"/>
          <p:nvPr>
            <p:custDataLst>
              <p:tags r:id="rId2"/>
            </p:custDataLst>
          </p:nvPr>
        </p:nvSpPr>
        <p:spPr>
          <a:xfrm>
            <a:off x="557530" y="746125"/>
            <a:ext cx="7482205" cy="1177290"/>
          </a:xfrm>
          <a:prstGeom prst="rect">
            <a:avLst/>
          </a:prstGeom>
          <a:noFill/>
        </p:spPr>
        <p:txBody>
          <a:bodyPr wrap="square" lIns="0" tIns="0" rIns="0" bIns="0" rtlCol="0">
            <a:noAutofit/>
          </a:bodyPr>
          <a:lstStyle/>
          <a:p>
            <a:pPr indent="0" algn="just">
              <a:lnSpc>
                <a:spcPct val="135000"/>
              </a:lnSpc>
              <a:spcBef>
                <a:spcPts val="0"/>
              </a:spcBef>
              <a:spcAft>
                <a:spcPts val="1200"/>
              </a:spcAft>
              <a:buFont typeface="Arial" panose="020B0604020202020204" pitchFamily="34" charset="0"/>
              <a:buNone/>
              <a:defRPr/>
            </a:pPr>
            <a:r>
              <a:rPr kumimoji="1" lang="zh-CN" altLang="en-US" sz="1400" b="1" dirty="0">
                <a:latin typeface="方正大黑简体" panose="02000000000000000000" pitchFamily="2" charset="-122"/>
                <a:ea typeface="方正大黑简体" panose="02000000000000000000" pitchFamily="2" charset="-122"/>
                <a:sym typeface="思源宋体 CN" panose="02020400000000000000" pitchFamily="18" charset="-122"/>
              </a:rPr>
              <a:t>案例背景：</a:t>
            </a:r>
            <a:r>
              <a:rPr lang="zh-CN" altLang="en-US" sz="1400" dirty="0"/>
              <a:t>某整车制造汽车公司在全国各省市设有多家分公司</a:t>
            </a:r>
            <a:r>
              <a:rPr lang="en-US" altLang="zh-CN" sz="1400" dirty="0"/>
              <a:t>,</a:t>
            </a:r>
            <a:r>
              <a:rPr lang="zh-CN" altLang="en-US" sz="1400" dirty="0"/>
              <a:t>为了遵守日益严格的碳排放法规和降低能源费用</a:t>
            </a:r>
            <a:r>
              <a:rPr lang="en-US" altLang="zh-CN" sz="1400" dirty="0"/>
              <a:t>,</a:t>
            </a:r>
            <a:r>
              <a:rPr lang="zh-CN" altLang="en-US" sz="1400" dirty="0"/>
              <a:t>公司高层决定整合各个制造基地的能源数据</a:t>
            </a:r>
            <a:r>
              <a:rPr lang="en-US" altLang="zh-CN" sz="1400" dirty="0"/>
              <a:t>,</a:t>
            </a:r>
            <a:r>
              <a:rPr lang="zh-CN" altLang="en-US" sz="1400" dirty="0"/>
              <a:t>研发统一的能源管理系统</a:t>
            </a:r>
            <a:r>
              <a:rPr lang="en-US" altLang="zh-CN" sz="1400" dirty="0"/>
              <a:t>,</a:t>
            </a:r>
            <a:r>
              <a:rPr lang="zh-CN" altLang="en-US" sz="1400" dirty="0"/>
              <a:t>以推动制造业的绿色发展。</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0" name="图形"/>
          <p:cNvSpPr txBox="1"/>
          <p:nvPr/>
        </p:nvSpPr>
        <p:spPr>
          <a:xfrm>
            <a:off x="818553" y="197799"/>
            <a:ext cx="491977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dirty="0"/>
              <a:t>某整车制造公司能源管理系统看板案例</a:t>
            </a:r>
            <a:endPar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endParaRPr>
          </a:p>
        </p:txBody>
      </p:sp>
      <p:sp>
        <p:nvSpPr>
          <p:cNvPr id="4" name="矩形: 圆角 4"/>
          <p:cNvSpPr/>
          <p:nvPr>
            <p:custDataLst>
              <p:tags r:id="rId3"/>
            </p:custDataLst>
          </p:nvPr>
        </p:nvSpPr>
        <p:spPr>
          <a:xfrm>
            <a:off x="405130" y="1776095"/>
            <a:ext cx="7755255" cy="209677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lang="zh-CN" altLang="en-US"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ísḻíďè"/>
          <p:cNvSpPr txBox="1"/>
          <p:nvPr>
            <p:custDataLst>
              <p:tags r:id="rId4"/>
            </p:custDataLst>
          </p:nvPr>
        </p:nvSpPr>
        <p:spPr>
          <a:xfrm>
            <a:off x="557530" y="1795780"/>
            <a:ext cx="7482205" cy="1981835"/>
          </a:xfrm>
          <a:prstGeom prst="rect">
            <a:avLst/>
          </a:prstGeom>
          <a:noFill/>
        </p:spPr>
        <p:txBody>
          <a:bodyPr wrap="square" lIns="0" tIns="0" rIns="0" bIns="0" rtlCol="0">
            <a:noAutofit/>
          </a:bodyPr>
          <a:lstStyle/>
          <a:p>
            <a:pPr indent="0" algn="just">
              <a:lnSpc>
                <a:spcPct val="120000"/>
              </a:lnSpc>
              <a:spcBef>
                <a:spcPts val="0"/>
              </a:spcBef>
              <a:spcAft>
                <a:spcPts val="1200"/>
              </a:spcAft>
              <a:buFont typeface="Arial" panose="020B0604020202020204" pitchFamily="34" charset="0"/>
              <a:buNone/>
              <a:defRPr/>
            </a:pPr>
            <a:r>
              <a:rPr kumimoji="1" lang="zh-CN" altLang="en-US" sz="1400" b="1" dirty="0">
                <a:latin typeface="方正大黑简体" panose="02000000000000000000" pitchFamily="2" charset="-122"/>
                <a:ea typeface="方正大黑简体" panose="02000000000000000000" pitchFamily="2" charset="-122"/>
                <a:sym typeface="思源宋体 CN" panose="02020400000000000000" pitchFamily="18" charset="-122"/>
              </a:rPr>
              <a:t>案例描述：</a:t>
            </a:r>
            <a:r>
              <a:rPr lang="zh-CN" altLang="en-US" sz="1400" dirty="0"/>
              <a:t>在项目初期的需求确认阶段</a:t>
            </a:r>
            <a:r>
              <a:rPr lang="en-US" altLang="zh-CN" sz="1400" dirty="0"/>
              <a:t>,</a:t>
            </a:r>
            <a:r>
              <a:rPr lang="zh-CN" altLang="en-US" sz="1400" dirty="0"/>
              <a:t>能源系统看板项目面临了诸多挑战</a:t>
            </a:r>
            <a:r>
              <a:rPr lang="en-US" altLang="zh-CN" sz="1400" dirty="0"/>
              <a:t>,</a:t>
            </a:r>
            <a:r>
              <a:rPr lang="zh-CN" altLang="en-US" sz="1400" dirty="0"/>
              <a:t>主要集中在外观设计和指标数据的确认上</a:t>
            </a:r>
            <a:r>
              <a:rPr lang="en-US" altLang="zh-CN" sz="1400" dirty="0"/>
              <a:t>,</a:t>
            </a:r>
            <a:r>
              <a:rPr lang="zh-CN" altLang="en-US" sz="1400" dirty="0"/>
              <a:t>经历了多次反复的变更和返工。需求方包括各制造基地的能源管理负责人及其相关领导</a:t>
            </a:r>
            <a:r>
              <a:rPr lang="en-US" altLang="zh-CN" sz="1400" dirty="0"/>
              <a:t>,</a:t>
            </a:r>
            <a:r>
              <a:rPr lang="zh-CN" altLang="en-US" sz="1400" dirty="0"/>
              <a:t>由于各基地的运营情况、管理方式和关注点不同</a:t>
            </a:r>
            <a:r>
              <a:rPr lang="en-US" altLang="zh-CN" sz="1400" dirty="0"/>
              <a:t>,</a:t>
            </a:r>
            <a:r>
              <a:rPr lang="zh-CN" altLang="en-US" sz="1400" dirty="0"/>
              <a:t>导致对看板设计和核心指标的要求各异。例如</a:t>
            </a:r>
            <a:r>
              <a:rPr lang="en-US" altLang="zh-CN" sz="1400" dirty="0"/>
              <a:t>,</a:t>
            </a:r>
            <a:r>
              <a:rPr lang="zh-CN" altLang="en-US" sz="1400" dirty="0"/>
              <a:t>某基地的负责人希望优先展示实时能耗对比图</a:t>
            </a:r>
            <a:r>
              <a:rPr lang="en-US" altLang="zh-CN" sz="1400" dirty="0"/>
              <a:t>,</a:t>
            </a:r>
            <a:r>
              <a:rPr lang="zh-CN" altLang="en-US" sz="1400" dirty="0"/>
              <a:t>而另一基地则更关注每小时能源费用和碳排放指标的变化趋势</a:t>
            </a:r>
            <a:r>
              <a:rPr lang="en-US" altLang="zh-CN" sz="1400" dirty="0"/>
              <a:t>,</a:t>
            </a:r>
            <a:r>
              <a:rPr lang="zh-CN" altLang="en-US" sz="1400" dirty="0"/>
              <a:t>甚至有部分负责人提出了自定义颜色和图表样式的需求。每次需求变更都需要对看板的布局、数据接口和显示逻辑进行调整。此外</a:t>
            </a:r>
            <a:r>
              <a:rPr lang="en-US" altLang="zh-CN" sz="1400" dirty="0"/>
              <a:t>,</a:t>
            </a:r>
            <a:r>
              <a:rPr lang="zh-CN" altLang="en-US" sz="1400" dirty="0"/>
              <a:t>需求方对接人员频繁变动</a:t>
            </a:r>
            <a:r>
              <a:rPr lang="en-US" altLang="zh-CN" sz="1400" dirty="0"/>
              <a:t>,</a:t>
            </a:r>
            <a:r>
              <a:rPr lang="zh-CN" altLang="en-US" sz="1400" dirty="0"/>
              <a:t>导致开发团队在满足需求与保持开发进度之间不断调整</a:t>
            </a:r>
            <a:r>
              <a:rPr lang="en-US" altLang="zh-CN" sz="1400" dirty="0"/>
              <a:t>,</a:t>
            </a:r>
            <a:r>
              <a:rPr lang="zh-CN" altLang="en-US" sz="1400" dirty="0"/>
              <a:t>造成了较大的压力。最终</a:t>
            </a:r>
            <a:r>
              <a:rPr lang="en-US" altLang="zh-CN" sz="1400" dirty="0"/>
              <a:t>,</a:t>
            </a:r>
            <a:r>
              <a:rPr lang="zh-CN" altLang="en-US" sz="1400" dirty="0"/>
              <a:t>仅在看板样式和指标确认方面</a:t>
            </a:r>
            <a:r>
              <a:rPr lang="en-US" altLang="zh-CN" sz="1400" dirty="0"/>
              <a:t>,</a:t>
            </a:r>
            <a:r>
              <a:rPr lang="zh-CN" altLang="en-US" sz="1400" dirty="0"/>
              <a:t>该项目就经历了七轮重大修改。</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8" name="文本框 7"/>
          <p:cNvSpPr txBox="1"/>
          <p:nvPr/>
        </p:nvSpPr>
        <p:spPr>
          <a:xfrm>
            <a:off x="405130" y="3850640"/>
            <a:ext cx="7754620" cy="934487"/>
          </a:xfrm>
          <a:prstGeom prst="rect">
            <a:avLst/>
          </a:prstGeom>
        </p:spPr>
        <p:txBody>
          <a:bodyPr wrap="square">
            <a:spAutoFit/>
          </a:bodyPr>
          <a:lstStyle/>
          <a:p>
            <a:pPr marL="0" indent="267970" algn="l" defTabSz="266700">
              <a:lnSpc>
                <a:spcPct val="135000"/>
              </a:lnSpc>
              <a:spcBef>
                <a:spcPts val="0"/>
              </a:spcBef>
              <a:spcAft>
                <a:spcPts val="0"/>
              </a:spcAft>
            </a:pPr>
            <a:r>
              <a:rPr kumimoji="1" lang="zh-CN" altLang="en-US" sz="1400" b="1" dirty="0">
                <a:solidFill>
                  <a:srgbClr val="C00000"/>
                </a:solidFill>
                <a:latin typeface="方正大黑简体" panose="02000000000000000000" pitchFamily="2" charset="-122"/>
                <a:ea typeface="方正大黑简体" panose="02000000000000000000" pitchFamily="2" charset="-122"/>
              </a:rPr>
              <a:t>案例思考</a:t>
            </a:r>
          </a:p>
          <a:p>
            <a:pPr algn="just" defTabSz="266700">
              <a:lnSpc>
                <a:spcPct val="135000"/>
              </a:lnSpc>
            </a:pPr>
            <a:r>
              <a:rPr kumimoji="1" lang="en-US" altLang="zh-CN" sz="1400" dirty="0">
                <a:latin typeface="方正大黑简体" panose="02000000000000000000" pitchFamily="2" charset="-122"/>
                <a:ea typeface="方正大黑简体" panose="02000000000000000000" pitchFamily="2" charset="-122"/>
              </a:rPr>
              <a:t>1.</a:t>
            </a:r>
            <a:r>
              <a:rPr lang="zh-CN" altLang="en-US" sz="1400" dirty="0"/>
              <a:t>该项目在范围管理方面存在哪些具体问题</a:t>
            </a:r>
            <a:r>
              <a:rPr lang="en-US" altLang="zh-CN" sz="1400" dirty="0"/>
              <a:t>?</a:t>
            </a:r>
          </a:p>
          <a:p>
            <a:pPr algn="just" defTabSz="266700">
              <a:lnSpc>
                <a:spcPct val="135000"/>
              </a:lnSpc>
            </a:pPr>
            <a:r>
              <a:rPr lang="en-US" altLang="zh-CN" sz="1400" dirty="0"/>
              <a:t>2.</a:t>
            </a:r>
            <a:r>
              <a:rPr lang="zh-CN" altLang="en-US" sz="1400" dirty="0"/>
              <a:t>如何有效解决上述问题</a:t>
            </a:r>
            <a:r>
              <a:rPr lang="en-US" altLang="zh-CN" sz="1400" dirty="0"/>
              <a:t>?</a:t>
            </a:r>
            <a:endParaRPr kumimoji="1" lang="zh-CN" altLang="en-US" sz="1400" dirty="0">
              <a:latin typeface="方正大黑简体" panose="02000000000000000000" pitchFamily="2" charset="-122"/>
              <a:ea typeface="方正大黑简体" panose="02000000000000000000" pitchFamily="2" charset="-122"/>
            </a:endParaRPr>
          </a:p>
        </p:txBody>
      </p:sp>
      <p:grpSp>
        <p:nvGrpSpPr>
          <p:cNvPr id="3" name="组合 2"/>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250"/>
                                  </p:stCondLst>
                                  <p:iterate type="lt">
                                    <p:tmPct val="10000"/>
                                  </p:iterate>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250"/>
                                  </p:stCondLst>
                                  <p:iterate type="lt">
                                    <p:tmPct val="10000"/>
                                  </p:iterate>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0" grpId="0"/>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958975" y="1667510"/>
            <a:ext cx="4939665" cy="1200329"/>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软件项目范围管理概述</a:t>
            </a:r>
          </a:p>
          <a:p>
            <a:endPar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endParaRP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01</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基本概念</a:t>
            </a:r>
          </a:p>
        </p:txBody>
      </p:sp>
      <p:sp>
        <p:nvSpPr>
          <p:cNvPr id="29" name="矩形: 圆角 28"/>
          <p:cNvSpPr/>
          <p:nvPr/>
        </p:nvSpPr>
        <p:spPr>
          <a:xfrm>
            <a:off x="375920" y="773430"/>
            <a:ext cx="8216265" cy="1033782"/>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546123" y="820905"/>
            <a:ext cx="7842097" cy="871777"/>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软件项目范围管理的核心目标是确保软件项目做且只做必要的工作</a:t>
            </a:r>
            <a:r>
              <a:rPr lang="en-US" altLang="zh-CN" sz="1400" dirty="0"/>
              <a:t>,</a:t>
            </a:r>
            <a:r>
              <a:rPr lang="zh-CN" altLang="en-US" sz="1400" dirty="0"/>
              <a:t>避免范围蔓延或目标偏移</a:t>
            </a:r>
            <a:r>
              <a:rPr lang="en-US" altLang="zh-CN" sz="1400" dirty="0"/>
              <a:t>,</a:t>
            </a:r>
            <a:r>
              <a:rPr lang="zh-CN" altLang="en-US" sz="1400" dirty="0"/>
              <a:t>从而保障项目的成功完成。其管理的核心点在于定义和控制哪些工作应该包括在项目内</a:t>
            </a:r>
            <a:r>
              <a:rPr lang="en-US" altLang="zh-CN" sz="1400" dirty="0"/>
              <a:t>,</a:t>
            </a:r>
            <a:r>
              <a:rPr lang="zh-CN" altLang="en-US" sz="1400" dirty="0"/>
              <a:t>哪些不应该包括在项目内。</a:t>
            </a:r>
            <a:endParaRPr lang="en-US" altLang="zh-CN" sz="1400" dirty="0"/>
          </a:p>
        </p:txBody>
      </p:sp>
      <p:sp>
        <p:nvSpPr>
          <p:cNvPr id="10" name="文本框 9"/>
          <p:cNvSpPr txBox="1"/>
          <p:nvPr/>
        </p:nvSpPr>
        <p:spPr>
          <a:xfrm>
            <a:off x="444499" y="1966597"/>
            <a:ext cx="8079105" cy="2549159"/>
          </a:xfrm>
          <a:prstGeom prst="rect">
            <a:avLst/>
          </a:prstGeom>
        </p:spPr>
        <p:txBody>
          <a:bodyPr wrap="square">
            <a:spAutoFit/>
          </a:bodyPr>
          <a:lstStyle/>
          <a:p>
            <a:pPr indent="457200" algn="just">
              <a:lnSpc>
                <a:spcPct val="140000"/>
              </a:lnSpc>
              <a:spcAft>
                <a:spcPts val="600"/>
              </a:spcAft>
              <a:defRPr/>
            </a:pPr>
            <a:r>
              <a:rPr lang="zh-CN" altLang="en-US" sz="1400" dirty="0"/>
              <a:t>在项目范围管理中涉及三个范围的概念</a:t>
            </a:r>
            <a:r>
              <a:rPr lang="en-US" altLang="zh-CN" sz="1400" dirty="0"/>
              <a:t>:</a:t>
            </a:r>
            <a:r>
              <a:rPr lang="zh-CN" altLang="en-US" sz="1400" dirty="0"/>
              <a:t>产品范围、工作范围和项目范围。产品范围是项目交付的产品、服务或成果的特性和功能</a:t>
            </a:r>
            <a:r>
              <a:rPr lang="en-US" altLang="zh-CN" sz="1400" dirty="0"/>
              <a:t>,</a:t>
            </a:r>
            <a:r>
              <a:rPr lang="zh-CN" altLang="en-US" sz="1400" dirty="0"/>
              <a:t>以产品需求作为衡量标准</a:t>
            </a:r>
            <a:r>
              <a:rPr lang="en-US" altLang="zh-CN" sz="1400" dirty="0"/>
              <a:t>;</a:t>
            </a:r>
            <a:r>
              <a:rPr lang="zh-CN" altLang="en-US" sz="1400" dirty="0"/>
              <a:t>工作范围是为实现产品范围而需要执行的所有具体工作和任务</a:t>
            </a:r>
            <a:r>
              <a:rPr lang="en-US" altLang="zh-CN" sz="1400" dirty="0"/>
              <a:t>,</a:t>
            </a:r>
            <a:r>
              <a:rPr lang="zh-CN" altLang="en-US" sz="1400" dirty="0"/>
              <a:t>以是否按计划完成作为衡量标准</a:t>
            </a:r>
            <a:r>
              <a:rPr lang="en-US" altLang="zh-CN" sz="1400" dirty="0"/>
              <a:t>;</a:t>
            </a:r>
            <a:r>
              <a:rPr lang="zh-CN" altLang="en-US" sz="1400" dirty="0"/>
              <a:t>项目范围是综合产品范围和工作范围的整体管理框架</a:t>
            </a:r>
            <a:r>
              <a:rPr lang="en-US" altLang="zh-CN" sz="1400" dirty="0"/>
              <a:t>,</a:t>
            </a:r>
            <a:r>
              <a:rPr lang="zh-CN" altLang="en-US" sz="1400" dirty="0"/>
              <a:t>涉及在项目中为实现项目目标而包含的交付物项目整合管理由项目经理负责</a:t>
            </a:r>
            <a:r>
              <a:rPr lang="en-US" altLang="zh-CN" sz="1400" dirty="0"/>
              <a:t>,</a:t>
            </a:r>
            <a:r>
              <a:rPr lang="zh-CN" altLang="en-US" sz="1400" dirty="0"/>
              <a:t>项目经理不仅要负责整合所有其他知识领域的成果</a:t>
            </a:r>
            <a:r>
              <a:rPr lang="en-US" altLang="zh-CN" sz="1400" dirty="0"/>
              <a:t>,</a:t>
            </a:r>
            <a:r>
              <a:rPr lang="zh-CN" altLang="en-US" sz="1400" dirty="0"/>
              <a:t>而且要对项目的总体情况了如指掌。</a:t>
            </a:r>
            <a:endParaRPr lang="en-US" altLang="zh-CN" sz="1400" dirty="0"/>
          </a:p>
          <a:p>
            <a:pPr indent="457200" algn="just">
              <a:lnSpc>
                <a:spcPct val="140000"/>
              </a:lnSpc>
              <a:spcAft>
                <a:spcPts val="600"/>
              </a:spcAft>
              <a:defRPr/>
            </a:pPr>
            <a:r>
              <a:rPr lang="zh-CN" altLang="en-US" sz="1400" dirty="0"/>
              <a:t>软件项目范围管理涵盖六个关键过程</a:t>
            </a:r>
            <a:r>
              <a:rPr lang="en-US" altLang="zh-CN" sz="1400" dirty="0"/>
              <a:t>:</a:t>
            </a:r>
            <a:r>
              <a:rPr lang="zh-CN" altLang="en-US" sz="1400" dirty="0"/>
              <a:t>规划范围管理、收集需求、定义范围、创建工作分解结构、确认范围和控制范围。通过这些过程</a:t>
            </a:r>
            <a:r>
              <a:rPr lang="en-US" altLang="zh-CN" sz="1400" dirty="0"/>
              <a:t>,</a:t>
            </a:r>
            <a:r>
              <a:rPr lang="zh-CN" altLang="en-US" sz="1400" dirty="0"/>
              <a:t>项目团队能够明确地界定项目边界</a:t>
            </a:r>
            <a:r>
              <a:rPr lang="en-US" altLang="zh-CN" sz="1400" dirty="0"/>
              <a:t>,</a:t>
            </a:r>
            <a:r>
              <a:rPr lang="zh-CN" altLang="en-US" sz="1400" dirty="0"/>
              <a:t>有效控制范围</a:t>
            </a:r>
            <a:r>
              <a:rPr lang="en-US" altLang="zh-CN" sz="1400" dirty="0"/>
              <a:t>,</a:t>
            </a:r>
            <a:r>
              <a:rPr lang="zh-CN" altLang="en-US" sz="1400" dirty="0"/>
              <a:t>确保资源的合理利用</a:t>
            </a:r>
            <a:r>
              <a:rPr lang="en-US" altLang="zh-CN" sz="1400" dirty="0"/>
              <a:t>,</a:t>
            </a:r>
            <a:r>
              <a:rPr lang="zh-CN" altLang="en-US" sz="1400" dirty="0"/>
              <a:t>最终实现项目目标并满足客户期望。</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grpSp>
        <p:nvGrpSpPr>
          <p:cNvPr id="5" name="组合 4"/>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矩形: 圆角 28"/>
          <p:cNvSpPr/>
          <p:nvPr/>
        </p:nvSpPr>
        <p:spPr>
          <a:xfrm>
            <a:off x="375920" y="773430"/>
            <a:ext cx="8216265" cy="11017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461010" y="821055"/>
            <a:ext cx="8046720" cy="948721"/>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在项目初期已明确了工作目标</a:t>
            </a:r>
            <a:r>
              <a:rPr lang="en-US" altLang="zh-CN" sz="1400" dirty="0"/>
              <a:t>,</a:t>
            </a:r>
            <a:r>
              <a:rPr lang="zh-CN" altLang="en-US" sz="1400" dirty="0"/>
              <a:t>并完成了产品需求的初步界定。虽然范围管理的宗旨是不多做也不少做</a:t>
            </a:r>
            <a:r>
              <a:rPr lang="en-US" altLang="zh-CN" sz="1400" dirty="0"/>
              <a:t>,</a:t>
            </a:r>
            <a:r>
              <a:rPr lang="zh-CN" altLang="en-US" sz="1400" dirty="0"/>
              <a:t>但在实际执行过程中</a:t>
            </a:r>
            <a:r>
              <a:rPr lang="en-US" altLang="zh-CN" sz="1400" dirty="0"/>
              <a:t>,</a:t>
            </a:r>
            <a:r>
              <a:rPr lang="zh-CN" altLang="en-US" sz="1400" dirty="0"/>
              <a:t>需求并非一成不变</a:t>
            </a:r>
            <a:r>
              <a:rPr lang="en-US" altLang="zh-CN" sz="1400" dirty="0"/>
              <a:t>,</a:t>
            </a:r>
            <a:r>
              <a:rPr lang="zh-CN" altLang="en-US" sz="1400" dirty="0"/>
              <a:t>而是随着项目的进展逐渐变得更加详细和明确。</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项目可能会面临高度不确定性和变化</a:t>
            </a:r>
            <a:r>
              <a:rPr lang="en-US" altLang="zh-CN" sz="1400" dirty="0"/>
              <a:t>,</a:t>
            </a:r>
            <a:r>
              <a:rPr lang="zh-CN" altLang="en-US" sz="1400" dirty="0"/>
              <a:t>因此项目团队需要灵活应对这些挑战。</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10" name="文本框 9"/>
          <p:cNvSpPr txBox="1"/>
          <p:nvPr/>
        </p:nvSpPr>
        <p:spPr>
          <a:xfrm>
            <a:off x="337185" y="2202180"/>
            <a:ext cx="8335645" cy="1992853"/>
          </a:xfrm>
          <a:prstGeom prst="rect">
            <a:avLst/>
          </a:prstGeom>
        </p:spPr>
        <p:txBody>
          <a:bodyPr wrap="square">
            <a:spAutoFit/>
          </a:bodyPr>
          <a:lstStyle/>
          <a:p>
            <a:pPr lvl="0" indent="267970" defTabSz="266700">
              <a:lnSpc>
                <a:spcPct val="150000"/>
              </a:lnSpc>
            </a:pPr>
            <a:r>
              <a:rPr lang="zh-CN" altLang="en-US" sz="1400" dirty="0"/>
              <a:t>敏捷方法的核心思想是快速反馈、持续迭代</a:t>
            </a:r>
            <a:r>
              <a:rPr lang="en-US" altLang="zh-CN" sz="1400" dirty="0"/>
              <a:t>,</a:t>
            </a:r>
            <a:r>
              <a:rPr lang="zh-CN" altLang="en-US" sz="1400" dirty="0"/>
              <a:t>以适应不断变化的客户需求。适应方法则强调在复杂和不确定环境中进行动态调整</a:t>
            </a:r>
            <a:r>
              <a:rPr lang="en-US" altLang="zh-CN" sz="1400" dirty="0"/>
              <a:t>,</a:t>
            </a:r>
            <a:r>
              <a:rPr lang="zh-CN" altLang="en-US" sz="1400" dirty="0"/>
              <a:t>优化项目的执行和成果。在面对大量需求变更时</a:t>
            </a:r>
            <a:r>
              <a:rPr lang="en-US" altLang="zh-CN" sz="1400" dirty="0"/>
              <a:t>,</a:t>
            </a:r>
            <a:r>
              <a:rPr lang="zh-CN" altLang="en-US" sz="1400" dirty="0"/>
              <a:t>客户往往会持续参与到项目中</a:t>
            </a:r>
            <a:r>
              <a:rPr lang="en-US" altLang="zh-CN" sz="1400" dirty="0"/>
              <a:t>,</a:t>
            </a:r>
            <a:r>
              <a:rPr lang="zh-CN" altLang="en-US" sz="1400" dirty="0"/>
              <a:t>在每次迭代过程中</a:t>
            </a:r>
            <a:r>
              <a:rPr lang="en-US" altLang="zh-CN" sz="1400" dirty="0"/>
              <a:t>,</a:t>
            </a:r>
            <a:r>
              <a:rPr lang="zh-CN" altLang="en-US" sz="1400" dirty="0"/>
              <a:t>团队需要重复进行收集需求、定义范围、创建工作分解结构、确认范围和控制范围的活动</a:t>
            </a:r>
            <a:r>
              <a:rPr lang="en-US" altLang="zh-CN" sz="1400" dirty="0"/>
              <a:t>,</a:t>
            </a:r>
            <a:r>
              <a:rPr lang="zh-CN" altLang="en-US" sz="1400" dirty="0"/>
              <a:t>从而真实反映对客户需求的响应。在范围管理中引入敏捷方法与适应方法</a:t>
            </a:r>
            <a:r>
              <a:rPr lang="en-US" altLang="zh-CN" sz="1400" dirty="0"/>
              <a:t>,</a:t>
            </a:r>
            <a:r>
              <a:rPr lang="zh-CN" altLang="en-US" sz="1400" dirty="0"/>
              <a:t>有助于项目团队灵活应对需求的高度不确定性和多变性。通过动态调整范围、增强沟通、实施迭代开发、管理需求优先级以及有效识别风险</a:t>
            </a:r>
            <a:r>
              <a:rPr lang="en-US" altLang="zh-CN" sz="1400" dirty="0"/>
              <a:t>,</a:t>
            </a:r>
            <a:r>
              <a:rPr lang="zh-CN" altLang="en-US" sz="1400" dirty="0"/>
              <a:t>项目团队能够确保项目顺利推进</a:t>
            </a:r>
            <a:r>
              <a:rPr lang="en-US" altLang="zh-CN" sz="1400" dirty="0"/>
              <a:t>,</a:t>
            </a:r>
            <a:r>
              <a:rPr lang="zh-CN" altLang="en-US" sz="1400" dirty="0"/>
              <a:t>实现客户的期望与项目目标。</a:t>
            </a:r>
            <a:endParaRPr kumimoji="1" lang="zh-CN" altLang="en-US" sz="1400" dirty="0">
              <a:solidFill>
                <a:schemeClr val="tx1"/>
              </a:solidFill>
              <a:latin typeface="方正大黑简体" panose="02000000000000000000" pitchFamily="2" charset="-122"/>
              <a:ea typeface="方正大黑简体" panose="02000000000000000000" pitchFamily="2" charset="-122"/>
              <a:sym typeface="+mn-ea"/>
            </a:endParaRPr>
          </a:p>
        </p:txBody>
      </p:sp>
      <p:sp>
        <p:nvSpPr>
          <p:cNvPr id="2"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敏捷方法的应用</a:t>
            </a:r>
          </a:p>
        </p:txBody>
      </p:sp>
      <p:grpSp>
        <p:nvGrpSpPr>
          <p:cNvPr id="12" name="组合 11"/>
          <p:cNvGrpSpPr/>
          <p:nvPr/>
        </p:nvGrpSpPr>
        <p:grpSpPr>
          <a:xfrm>
            <a:off x="3810" y="165735"/>
            <a:ext cx="9147810" cy="429260"/>
            <a:chOff x="6" y="261"/>
            <a:chExt cx="14406" cy="676"/>
          </a:xfrm>
        </p:grpSpPr>
        <p:sp>
          <p:nvSpPr>
            <p:cNvPr id="13" name="平行四边形 1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4" name="平行四边形 13"/>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930082" y="1873349"/>
            <a:ext cx="4267835" cy="646331"/>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规划范围管理</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02</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规划范围管理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29"/>
            <a:ext cx="8216265" cy="1131571"/>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48721"/>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规划范围管理是创建范围管理计划和需求管理计划的过程</a:t>
            </a:r>
            <a:r>
              <a:rPr lang="en-US" altLang="zh-CN" sz="1400" dirty="0"/>
              <a:t>,</a:t>
            </a:r>
            <a:r>
              <a:rPr lang="zh-CN" altLang="en-US" sz="1400" dirty="0"/>
              <a:t>旨在书面化记录并明确如何定义、确认和控制项目范围。该过程的主要作用是在整个项目期间提供管理范围的指导和依据。</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该过程通常并不是持续进行的</a:t>
            </a:r>
            <a:r>
              <a:rPr lang="en-US" altLang="zh-CN" sz="1400" dirty="0"/>
              <a:t>,</a:t>
            </a:r>
            <a:r>
              <a:rPr lang="zh-CN" altLang="en-US" sz="1400" dirty="0"/>
              <a:t>而是在项目初期或特定阶段开展。</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 name="文本框 4"/>
          <p:cNvSpPr txBox="1"/>
          <p:nvPr/>
        </p:nvSpPr>
        <p:spPr>
          <a:xfrm>
            <a:off x="171320" y="1952476"/>
            <a:ext cx="8216900" cy="2316019"/>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在规划范围管理中</a:t>
            </a:r>
            <a:r>
              <a:rPr lang="en-US" altLang="zh-CN" sz="1400" dirty="0"/>
              <a:t>,</a:t>
            </a:r>
            <a:r>
              <a:rPr lang="zh-CN" altLang="en-US" sz="1400" dirty="0"/>
              <a:t>根据项目章程、项目管理计划</a:t>
            </a:r>
            <a:r>
              <a:rPr lang="en-US" altLang="zh-CN" sz="1400" dirty="0"/>
              <a:t>(</a:t>
            </a:r>
            <a:r>
              <a:rPr lang="zh-CN" altLang="en-US" sz="1400" dirty="0"/>
              <a:t>质量管理计划、项目生命周期描述和开发方法</a:t>
            </a:r>
            <a:r>
              <a:rPr lang="en-US" altLang="zh-CN" sz="1400" dirty="0"/>
              <a:t>)</a:t>
            </a:r>
            <a:r>
              <a:rPr lang="zh-CN" altLang="en-US" sz="1400" dirty="0"/>
              <a:t>、事业环境因素和组织过程资产等关键考量因素</a:t>
            </a:r>
            <a:r>
              <a:rPr lang="en-US" altLang="zh-CN" sz="1400" dirty="0"/>
              <a:t>,</a:t>
            </a:r>
            <a:r>
              <a:rPr lang="zh-CN" altLang="en-US" sz="1400" dirty="0"/>
              <a:t>通过征求专家意见、分析备选方案、召开项目会议等方法</a:t>
            </a:r>
            <a:r>
              <a:rPr lang="en-US" altLang="zh-CN" sz="1400" dirty="0"/>
              <a:t>,</a:t>
            </a:r>
            <a:r>
              <a:rPr lang="zh-CN" altLang="en-US" sz="1400" dirty="0"/>
              <a:t>最终形成经过批准的范围管理计划和需求管理计划。这些成果文件能够确保项目团队在管理范围时充分考虑各方意见和相关因素</a:t>
            </a:r>
            <a:r>
              <a:rPr lang="en-US" altLang="zh-CN" sz="1400" dirty="0"/>
              <a:t>,</a:t>
            </a:r>
            <a:r>
              <a:rPr lang="zh-CN" altLang="en-US" sz="1400" dirty="0"/>
              <a:t>从而为项目的顺利实施奠定基础。</a:t>
            </a:r>
            <a:endParaRPr lang="en-US" altLang="zh-CN" sz="1400" dirty="0"/>
          </a:p>
          <a:p>
            <a:pPr indent="457200" algn="just" defTabSz="266700">
              <a:lnSpc>
                <a:spcPct val="150000"/>
              </a:lnSpc>
              <a:spcBef>
                <a:spcPct val="0"/>
              </a:spcBef>
              <a:spcAft>
                <a:spcPct val="0"/>
              </a:spcAft>
            </a:pPr>
            <a:r>
              <a:rPr lang="zh-CN" altLang="en-US" sz="1400" dirty="0"/>
              <a:t>在软件项目中</a:t>
            </a:r>
            <a:r>
              <a:rPr lang="en-US" altLang="zh-CN" sz="1400" dirty="0"/>
              <a:t>,</a:t>
            </a:r>
            <a:r>
              <a:rPr lang="zh-CN" altLang="en-US" sz="1400" dirty="0"/>
              <a:t>需求是指为了满足特定业务目标或用户期望</a:t>
            </a:r>
            <a:r>
              <a:rPr lang="en-US" altLang="zh-CN" sz="1400" dirty="0"/>
              <a:t>,</a:t>
            </a:r>
            <a:r>
              <a:rPr lang="zh-CN" altLang="en-US" sz="1400" dirty="0"/>
              <a:t>软件产品必须具备的功能、特性和约束条件。需求可以是非常高层级的</a:t>
            </a:r>
            <a:r>
              <a:rPr lang="en-US" altLang="zh-CN" sz="1400" dirty="0"/>
              <a:t>,</a:t>
            </a:r>
            <a:r>
              <a:rPr lang="zh-CN" altLang="en-US" sz="1400" dirty="0"/>
              <a:t>关注整体业务目标和客户期望</a:t>
            </a:r>
            <a:r>
              <a:rPr lang="en-US" altLang="zh-CN" sz="1400" dirty="0"/>
              <a:t>,</a:t>
            </a:r>
            <a:r>
              <a:rPr lang="zh-CN" altLang="en-US" sz="1400" dirty="0"/>
              <a:t>如商业论证阶段中发现的需求</a:t>
            </a:r>
            <a:r>
              <a:rPr lang="en-US" altLang="zh-CN" sz="1400" dirty="0"/>
              <a:t>;</a:t>
            </a:r>
            <a:r>
              <a:rPr lang="zh-CN" altLang="en-US" sz="1400" dirty="0"/>
              <a:t>也可以是非常详细的</a:t>
            </a:r>
            <a:r>
              <a:rPr lang="en-US" altLang="zh-CN" sz="1400" dirty="0"/>
              <a:t>,</a:t>
            </a:r>
            <a:r>
              <a:rPr lang="zh-CN" altLang="en-US" sz="1400" dirty="0"/>
              <a:t>关注具体的功能和性能标准</a:t>
            </a:r>
            <a:r>
              <a:rPr lang="en-US" altLang="zh-CN" sz="1400" dirty="0"/>
              <a:t>,</a:t>
            </a:r>
            <a:r>
              <a:rPr lang="zh-CN" altLang="en-US" sz="1400" dirty="0"/>
              <a:t>如软件系统模块中验收标准发现的需求。</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E3AEAB1-024B-3685-8091-E616B3C5CA12}"/>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B01A046C-744C-643A-E733-E57ADB85B423}"/>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EAAA0085-24AD-8D88-34B7-A2E312804C21}"/>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范围管理计划</a:t>
            </a:r>
          </a:p>
        </p:txBody>
      </p:sp>
      <p:grpSp>
        <p:nvGrpSpPr>
          <p:cNvPr id="9" name="组合 8">
            <a:extLst>
              <a:ext uri="{FF2B5EF4-FFF2-40B4-BE49-F238E27FC236}">
                <a16:creationId xmlns:a16="http://schemas.microsoft.com/office/drawing/2014/main" id="{E16B3444-6150-983B-A620-CDDB24EF243A}"/>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B0D13F47-28AC-17E9-3D98-B6BEE41E720C}"/>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179C46D6-A080-2CD4-6810-186DEB856A35}"/>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EA31937E-D2FC-CDAC-FF4F-70C6AB39FF23}"/>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48C94B71-C977-D63A-1F0F-40CFD631C41E}"/>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a:extLst>
              <a:ext uri="{FF2B5EF4-FFF2-40B4-BE49-F238E27FC236}">
                <a16:creationId xmlns:a16="http://schemas.microsoft.com/office/drawing/2014/main" id="{A69ABD8F-F5EB-A308-F165-F37E10D0B2BF}"/>
              </a:ext>
            </a:extLst>
          </p:cNvPr>
          <p:cNvSpPr/>
          <p:nvPr/>
        </p:nvSpPr>
        <p:spPr>
          <a:xfrm>
            <a:off x="375920" y="773429"/>
            <a:ext cx="8216265" cy="1346522"/>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a:extLst>
              <a:ext uri="{FF2B5EF4-FFF2-40B4-BE49-F238E27FC236}">
                <a16:creationId xmlns:a16="http://schemas.microsoft.com/office/drawing/2014/main" id="{8BF64566-605F-35E7-1F9D-D7B4747CD9BC}"/>
              </a:ext>
            </a:extLst>
          </p:cNvPr>
          <p:cNvSpPr txBox="1"/>
          <p:nvPr/>
        </p:nvSpPr>
        <p:spPr>
          <a:xfrm>
            <a:off x="546123" y="820905"/>
            <a:ext cx="7842097" cy="1250342"/>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范围管理计划是项目管理计划的重要组成部分</a:t>
            </a:r>
            <a:r>
              <a:rPr lang="en-US" altLang="zh-CN" sz="1400" dirty="0"/>
              <a:t>,</a:t>
            </a:r>
            <a:r>
              <a:rPr lang="zh-CN" altLang="en-US" sz="1400" dirty="0"/>
              <a:t>主要用于定义、制订、监督、控制和确认项目范围。其核心目标是确保项目团队成员保持对项目范围的清晰理解</a:t>
            </a:r>
            <a:r>
              <a:rPr lang="en-US" altLang="zh-CN" sz="1400" dirty="0"/>
              <a:t>,</a:t>
            </a:r>
            <a:r>
              <a:rPr lang="zh-CN" altLang="en-US" sz="1400" dirty="0"/>
              <a:t>有效控制范围变更</a:t>
            </a:r>
            <a:r>
              <a:rPr lang="en-US" altLang="zh-CN" sz="1400" dirty="0"/>
              <a:t>,</a:t>
            </a:r>
            <a:r>
              <a:rPr lang="zh-CN" altLang="en-US" sz="1400" dirty="0"/>
              <a:t>确保项目按时、按预算完成</a:t>
            </a:r>
            <a:r>
              <a:rPr lang="en-US" altLang="zh-CN" sz="1400" dirty="0"/>
              <a:t>,</a:t>
            </a:r>
            <a:r>
              <a:rPr lang="zh-CN" altLang="en-US" sz="1400" dirty="0"/>
              <a:t>并达到预期的质量标准。</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范围管理计划既可以是正式的</a:t>
            </a:r>
            <a:r>
              <a:rPr lang="en-US" altLang="zh-CN" sz="1400" dirty="0"/>
              <a:t>,</a:t>
            </a:r>
            <a:r>
              <a:rPr lang="zh-CN" altLang="en-US" sz="1400" dirty="0"/>
              <a:t>也可以是非正式的</a:t>
            </a:r>
            <a:r>
              <a:rPr lang="en-US" altLang="zh-CN" sz="1400" dirty="0"/>
              <a:t>;</a:t>
            </a:r>
            <a:r>
              <a:rPr lang="zh-CN" altLang="en-US" sz="1400" dirty="0"/>
              <a:t>既可以是高度概括的</a:t>
            </a:r>
            <a:r>
              <a:rPr lang="en-US" altLang="zh-CN" sz="1400" dirty="0"/>
              <a:t>,</a:t>
            </a:r>
            <a:r>
              <a:rPr lang="zh-CN" altLang="en-US" sz="1400" dirty="0"/>
              <a:t>也可以是非常详细的。</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 name="文本框 4">
            <a:extLst>
              <a:ext uri="{FF2B5EF4-FFF2-40B4-BE49-F238E27FC236}">
                <a16:creationId xmlns:a16="http://schemas.microsoft.com/office/drawing/2014/main" id="{309257AE-6640-8AE6-712E-7FE04BF97A75}"/>
              </a:ext>
            </a:extLst>
          </p:cNvPr>
          <p:cNvSpPr txBox="1"/>
          <p:nvPr/>
        </p:nvSpPr>
        <p:spPr>
          <a:xfrm>
            <a:off x="201295" y="2160744"/>
            <a:ext cx="3380105" cy="2639184"/>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范围管理计划主要包含以下内容。</a:t>
            </a:r>
            <a:endParaRPr lang="en-US" altLang="zh-CN" sz="1400" dirty="0"/>
          </a:p>
          <a:p>
            <a:pPr algn="just" defTabSz="266700">
              <a:lnSpc>
                <a:spcPct val="150000"/>
              </a:lnSpc>
              <a:spcBef>
                <a:spcPct val="0"/>
              </a:spcBef>
              <a:spcAft>
                <a:spcPct val="0"/>
              </a:spcAft>
            </a:pPr>
            <a:r>
              <a:rPr lang="en-US" altLang="zh-CN" sz="1400" dirty="0"/>
              <a:t>(1)</a:t>
            </a:r>
            <a:r>
              <a:rPr lang="zh-CN" altLang="en-US" sz="1400" dirty="0"/>
              <a:t>编制项目范围说明书的方法。</a:t>
            </a:r>
            <a:endParaRPr lang="en-US" altLang="zh-CN" sz="1400" dirty="0"/>
          </a:p>
          <a:p>
            <a:pPr algn="just" defTabSz="266700">
              <a:lnSpc>
                <a:spcPct val="150000"/>
              </a:lnSpc>
              <a:spcBef>
                <a:spcPct val="0"/>
              </a:spcBef>
              <a:spcAft>
                <a:spcPct val="0"/>
              </a:spcAft>
            </a:pPr>
            <a:r>
              <a:rPr lang="en-US" altLang="zh-CN" sz="1400" dirty="0"/>
              <a:t>(2)</a:t>
            </a:r>
            <a:r>
              <a:rPr lang="zh-CN" altLang="en-US" sz="1400" dirty="0"/>
              <a:t>根据项目范围说明书创建工作分解结构的步骤。</a:t>
            </a:r>
            <a:endParaRPr lang="en-US" altLang="zh-CN" sz="1400" dirty="0"/>
          </a:p>
          <a:p>
            <a:pPr algn="just" defTabSz="266700">
              <a:lnSpc>
                <a:spcPct val="150000"/>
              </a:lnSpc>
              <a:spcBef>
                <a:spcPct val="0"/>
              </a:spcBef>
              <a:spcAft>
                <a:spcPct val="0"/>
              </a:spcAft>
            </a:pPr>
            <a:r>
              <a:rPr lang="en-US" altLang="zh-CN" sz="1400" dirty="0"/>
              <a:t>(3)</a:t>
            </a:r>
            <a:r>
              <a:rPr lang="zh-CN" altLang="en-US" sz="1400" dirty="0"/>
              <a:t>确定和审批范围基准的流程。</a:t>
            </a:r>
            <a:endParaRPr lang="en-US" altLang="zh-CN" sz="1400" dirty="0"/>
          </a:p>
          <a:p>
            <a:pPr algn="just" defTabSz="266700">
              <a:lnSpc>
                <a:spcPct val="150000"/>
              </a:lnSpc>
              <a:spcBef>
                <a:spcPct val="0"/>
              </a:spcBef>
              <a:spcAft>
                <a:spcPct val="0"/>
              </a:spcAft>
            </a:pPr>
            <a:r>
              <a:rPr lang="en-US" altLang="zh-CN" sz="1400" dirty="0"/>
              <a:t>(4)</a:t>
            </a:r>
            <a:r>
              <a:rPr lang="zh-CN" altLang="en-US" sz="1400" dirty="0"/>
              <a:t>监督和控制项目范围变更的流程与方法。</a:t>
            </a:r>
            <a:endParaRPr lang="en-US" altLang="zh-CN" sz="1400" dirty="0"/>
          </a:p>
          <a:p>
            <a:pPr algn="just" defTabSz="266700">
              <a:lnSpc>
                <a:spcPct val="150000"/>
              </a:lnSpc>
              <a:spcBef>
                <a:spcPct val="0"/>
              </a:spcBef>
              <a:spcAft>
                <a:spcPct val="0"/>
              </a:spcAft>
            </a:pPr>
            <a:r>
              <a:rPr lang="en-US" altLang="zh-CN" sz="1400" dirty="0"/>
              <a:t>(5)</a:t>
            </a:r>
            <a:r>
              <a:rPr lang="zh-CN" altLang="en-US" sz="1400" dirty="0"/>
              <a:t>正式验收项目可交付成果的步骤。</a:t>
            </a:r>
            <a:endParaRPr kumimoji="1" lang="zh-CN" altLang="en-US" sz="1400" dirty="0">
              <a:latin typeface="方正大黑简体" panose="02000000000000000000" pitchFamily="2" charset="-122"/>
              <a:ea typeface="方正大黑简体" panose="02000000000000000000" pitchFamily="2" charset="-122"/>
            </a:endParaRPr>
          </a:p>
        </p:txBody>
      </p:sp>
      <p:graphicFrame>
        <p:nvGraphicFramePr>
          <p:cNvPr id="6" name="表格 5">
            <a:extLst>
              <a:ext uri="{FF2B5EF4-FFF2-40B4-BE49-F238E27FC236}">
                <a16:creationId xmlns:a16="http://schemas.microsoft.com/office/drawing/2014/main" id="{BD1115F6-66BA-AD7D-D686-3B170DDA3C4F}"/>
              </a:ext>
            </a:extLst>
          </p:cNvPr>
          <p:cNvGraphicFramePr>
            <a:graphicFrameLocks noGrp="1"/>
          </p:cNvGraphicFramePr>
          <p:nvPr>
            <p:extLst>
              <p:ext uri="{D42A27DB-BD31-4B8C-83A1-F6EECF244321}">
                <p14:modId xmlns:p14="http://schemas.microsoft.com/office/powerpoint/2010/main" val="1221684862"/>
              </p:ext>
            </p:extLst>
          </p:nvPr>
        </p:nvGraphicFramePr>
        <p:xfrm>
          <a:off x="3605530" y="2672801"/>
          <a:ext cx="5295898" cy="1697270"/>
        </p:xfrm>
        <a:graphic>
          <a:graphicData uri="http://schemas.openxmlformats.org/drawingml/2006/table">
            <a:tbl>
              <a:tblPr firstRow="1" bandRow="1">
                <a:tableStyleId>{5940675A-B579-460E-94D1-54222C63F5DA}</a:tableStyleId>
              </a:tblPr>
              <a:tblGrid>
                <a:gridCol w="1921828">
                  <a:extLst>
                    <a:ext uri="{9D8B030D-6E8A-4147-A177-3AD203B41FA5}">
                      <a16:colId xmlns:a16="http://schemas.microsoft.com/office/drawing/2014/main" val="1765420012"/>
                    </a:ext>
                  </a:extLst>
                </a:gridCol>
                <a:gridCol w="3374070">
                  <a:extLst>
                    <a:ext uri="{9D8B030D-6E8A-4147-A177-3AD203B41FA5}">
                      <a16:colId xmlns:a16="http://schemas.microsoft.com/office/drawing/2014/main" val="1269922596"/>
                    </a:ext>
                  </a:extLst>
                </a:gridCol>
              </a:tblGrid>
              <a:tr h="296782">
                <a:tc>
                  <a:txBody>
                    <a:bodyPr/>
                    <a:lstStyle/>
                    <a:p>
                      <a:r>
                        <a:rPr lang="zh-CN" altLang="en-US" sz="800" dirty="0"/>
                        <a:t>项目背景：</a:t>
                      </a:r>
                      <a:r>
                        <a:rPr lang="en-US" altLang="zh-CN" sz="800" dirty="0"/>
                        <a:t>________</a:t>
                      </a:r>
                      <a:endParaRPr lang="zh-CN" altLang="en-US" sz="800" dirty="0"/>
                    </a:p>
                  </a:txBody>
                  <a:tcPr>
                    <a:lnL w="12700" cap="flat" cmpd="sng" algn="ctr">
                      <a:noFill/>
                      <a:prstDash val="solid"/>
                      <a:round/>
                      <a:headEnd type="none" w="med" len="med"/>
                      <a:tailEnd type="none" w="med" len="med"/>
                    </a:lnL>
                  </a:tcPr>
                </a:tc>
                <a:tc>
                  <a:txBody>
                    <a:bodyPr/>
                    <a:lstStyle/>
                    <a:p>
                      <a:pPr algn="r"/>
                      <a:r>
                        <a:rPr lang="zh-CN" altLang="en-US" sz="800" dirty="0"/>
                        <a:t>日期：</a:t>
                      </a:r>
                      <a:r>
                        <a:rPr lang="en-US" altLang="zh-CN" sz="800" dirty="0"/>
                        <a:t>________</a:t>
                      </a:r>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747652828"/>
                  </a:ext>
                </a:extLst>
              </a:tr>
              <a:tr h="296782">
                <a:tc>
                  <a:txBody>
                    <a:bodyPr/>
                    <a:lstStyle/>
                    <a:p>
                      <a:r>
                        <a:rPr lang="zh-CN" altLang="en-US" sz="800" dirty="0"/>
                        <a:t>项目范围说明书</a:t>
                      </a:r>
                    </a:p>
                  </a:txBody>
                  <a:tcPr>
                    <a:lnL w="12700" cap="flat" cmpd="sng" algn="ctr">
                      <a:noFill/>
                      <a:prstDash val="solid"/>
                      <a:round/>
                      <a:headEnd type="none" w="med" len="med"/>
                      <a:tailEnd type="none" w="med" len="med"/>
                    </a:lnL>
                  </a:tcPr>
                </a:tc>
                <a:tc>
                  <a:txBody>
                    <a:bodyPr/>
                    <a:lstStyle/>
                    <a:p>
                      <a:r>
                        <a:rPr lang="zh-CN" altLang="en-US" sz="800" dirty="0"/>
                        <a:t>描述如何编制范围说明书</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506365527"/>
                  </a:ext>
                </a:extLst>
              </a:tr>
              <a:tr h="296782">
                <a:tc>
                  <a:txBody>
                    <a:bodyPr/>
                    <a:lstStyle/>
                    <a:p>
                      <a:r>
                        <a:rPr lang="zh-CN" altLang="en-US" sz="800" dirty="0"/>
                        <a:t>工作分解结构</a:t>
                      </a:r>
                    </a:p>
                  </a:txBody>
                  <a:tcPr>
                    <a:lnL w="12700" cap="flat" cmpd="sng" algn="ctr">
                      <a:noFill/>
                      <a:prstDash val="solid"/>
                      <a:round/>
                      <a:headEnd type="none" w="med" len="med"/>
                      <a:tailEnd type="none" w="med" len="med"/>
                    </a:lnL>
                  </a:tcPr>
                </a:tc>
                <a:tc>
                  <a:txBody>
                    <a:bodyPr/>
                    <a:lstStyle/>
                    <a:p>
                      <a:r>
                        <a:rPr lang="zh-CN" altLang="en-US" sz="800" dirty="0"/>
                        <a:t>描述如何根据可交付成果或阶段进行分解</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176764859"/>
                  </a:ext>
                </a:extLst>
              </a:tr>
              <a:tr h="296782">
                <a:tc>
                  <a:txBody>
                    <a:bodyPr/>
                    <a:lstStyle/>
                    <a:p>
                      <a:r>
                        <a:rPr lang="zh-CN" altLang="en-US" sz="800" dirty="0"/>
                        <a:t>确定范围基准</a:t>
                      </a:r>
                    </a:p>
                  </a:txBody>
                  <a:tcPr>
                    <a:lnL w="12700" cap="flat" cmpd="sng" algn="ctr">
                      <a:noFill/>
                      <a:prstDash val="solid"/>
                      <a:round/>
                      <a:headEnd type="none" w="med" len="med"/>
                      <a:tailEnd type="none" w="med" len="med"/>
                    </a:lnL>
                  </a:tcPr>
                </a:tc>
                <a:tc>
                  <a:txBody>
                    <a:bodyPr/>
                    <a:lstStyle/>
                    <a:p>
                      <a:r>
                        <a:rPr lang="zh-CN" altLang="en-US" sz="800" dirty="0"/>
                        <a:t>描述如何建立范围基准及其神奇流程</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637108386"/>
                  </a:ext>
                </a:extLst>
              </a:tr>
              <a:tr h="296782">
                <a:tc>
                  <a:txBody>
                    <a:bodyPr/>
                    <a:lstStyle/>
                    <a:p>
                      <a:r>
                        <a:rPr lang="zh-CN" altLang="en-US" sz="800" dirty="0"/>
                        <a:t>范围变更控制</a:t>
                      </a:r>
                    </a:p>
                  </a:txBody>
                  <a:tcPr>
                    <a:lnL w="12700" cap="flat" cmpd="sng" algn="ctr">
                      <a:noFill/>
                      <a:prstDash val="solid"/>
                      <a:round/>
                      <a:headEnd type="none" w="med" len="med"/>
                      <a:tailEnd type="none" w="med" len="med"/>
                    </a:lnL>
                  </a:tcPr>
                </a:tc>
                <a:tc>
                  <a:txBody>
                    <a:bodyPr/>
                    <a:lstStyle/>
                    <a:p>
                      <a:r>
                        <a:rPr lang="zh-CN" altLang="en-US" sz="800" dirty="0"/>
                        <a:t>描述如何设定范围变更的提交、评估和审批控制流程</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168766167"/>
                  </a:ext>
                </a:extLst>
              </a:tr>
              <a:tr h="170751">
                <a:tc>
                  <a:txBody>
                    <a:bodyPr/>
                    <a:lstStyle/>
                    <a:p>
                      <a:r>
                        <a:rPr lang="zh-CN" altLang="en-US" sz="800" dirty="0"/>
                        <a:t>可交付成果验收</a:t>
                      </a:r>
                    </a:p>
                  </a:txBody>
                  <a:tcPr>
                    <a:lnL w="12700" cap="flat" cmpd="sng" algn="ctr">
                      <a:noFill/>
                      <a:prstDash val="solid"/>
                      <a:round/>
                      <a:headEnd type="none" w="med" len="med"/>
                      <a:tailEnd type="none" w="med" len="med"/>
                    </a:lnL>
                  </a:tcPr>
                </a:tc>
                <a:tc>
                  <a:txBody>
                    <a:bodyPr/>
                    <a:lstStyle/>
                    <a:p>
                      <a:r>
                        <a:rPr lang="zh-CN" altLang="en-US" sz="800" dirty="0"/>
                        <a:t>描述如何设定可交付成果的验收标准和流程</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17776673"/>
                  </a:ext>
                </a:extLst>
              </a:tr>
            </a:tbl>
          </a:graphicData>
        </a:graphic>
      </p:graphicFrame>
      <p:sp>
        <p:nvSpPr>
          <p:cNvPr id="8" name="文本框 7">
            <a:extLst>
              <a:ext uri="{FF2B5EF4-FFF2-40B4-BE49-F238E27FC236}">
                <a16:creationId xmlns:a16="http://schemas.microsoft.com/office/drawing/2014/main" id="{89D679FF-B084-3504-659D-F63DEF002B9E}"/>
              </a:ext>
            </a:extLst>
          </p:cNvPr>
          <p:cNvSpPr txBox="1"/>
          <p:nvPr/>
        </p:nvSpPr>
        <p:spPr>
          <a:xfrm>
            <a:off x="4972050" y="2347098"/>
            <a:ext cx="4584700" cy="276999"/>
          </a:xfrm>
          <a:prstGeom prst="rect">
            <a:avLst/>
          </a:prstGeom>
          <a:noFill/>
        </p:spPr>
        <p:txBody>
          <a:bodyPr wrap="square">
            <a:spAutoFit/>
          </a:bodyPr>
          <a:lstStyle/>
          <a:p>
            <a:r>
              <a:rPr lang="zh-CN" altLang="en-US" sz="1200" dirty="0"/>
              <a:t>范围管理计划模板示例</a:t>
            </a:r>
            <a:endParaRPr lang="zh-CN" altLang="en-US" dirty="0"/>
          </a:p>
        </p:txBody>
      </p:sp>
    </p:spTree>
    <p:custDataLst>
      <p:tags r:id="rId1"/>
    </p:custDataLst>
    <p:extLst>
      <p:ext uri="{BB962C8B-B14F-4D97-AF65-F5344CB8AC3E}">
        <p14:creationId xmlns:p14="http://schemas.microsoft.com/office/powerpoint/2010/main" val="396783200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3D3787F-F9CD-E54E-F6E1-3D261CB2E509}"/>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7037C433-EA09-E618-EF66-8B042D03D2BB}"/>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490F34E9-5EE0-5FB7-C511-C1DFABB92F80}"/>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需求管理计划</a:t>
            </a:r>
          </a:p>
        </p:txBody>
      </p:sp>
      <p:grpSp>
        <p:nvGrpSpPr>
          <p:cNvPr id="9" name="组合 8">
            <a:extLst>
              <a:ext uri="{FF2B5EF4-FFF2-40B4-BE49-F238E27FC236}">
                <a16:creationId xmlns:a16="http://schemas.microsoft.com/office/drawing/2014/main" id="{B4E3A924-EEE4-8764-27D5-2291BA9F6DEB}"/>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2C1203EB-2DE4-AA9A-5ADE-A56112ADF7D4}"/>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28FABEA8-70D1-9A5E-8D1F-23B6F3457921}"/>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F3C8DAF6-08DB-DA6F-F0E1-F5AB0083035E}"/>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40B4158A-FFBC-14AC-977E-C062EAB8A913}"/>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a:extLst>
              <a:ext uri="{FF2B5EF4-FFF2-40B4-BE49-F238E27FC236}">
                <a16:creationId xmlns:a16="http://schemas.microsoft.com/office/drawing/2014/main" id="{FF4A2953-6CAE-C1D9-A6DC-57205E6FF5C3}"/>
              </a:ext>
            </a:extLst>
          </p:cNvPr>
          <p:cNvSpPr/>
          <p:nvPr/>
        </p:nvSpPr>
        <p:spPr>
          <a:xfrm>
            <a:off x="375920" y="773429"/>
            <a:ext cx="8216265" cy="963512"/>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a:extLst>
              <a:ext uri="{FF2B5EF4-FFF2-40B4-BE49-F238E27FC236}">
                <a16:creationId xmlns:a16="http://schemas.microsoft.com/office/drawing/2014/main" id="{E21CA3CE-220C-D18D-ABF4-751BF0493C6A}"/>
              </a:ext>
            </a:extLst>
          </p:cNvPr>
          <p:cNvSpPr txBox="1"/>
          <p:nvPr/>
        </p:nvSpPr>
        <p:spPr>
          <a:xfrm>
            <a:off x="546123" y="820905"/>
            <a:ext cx="7842097" cy="871777"/>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需求管理计划是项目管理计划的组成部分</a:t>
            </a:r>
            <a:r>
              <a:rPr lang="en-US" altLang="zh-CN" sz="1400" dirty="0"/>
              <a:t>,</a:t>
            </a:r>
            <a:r>
              <a:rPr lang="zh-CN" altLang="en-US" sz="1400" dirty="0"/>
              <a:t>旨在规范项目需求的分析、记录和管理。需求管理计划指导项目团队成员在需求收集、分类排序、文档记录、需求跟踪、配置管理、需求检验等方面的工作</a:t>
            </a:r>
            <a:r>
              <a:rPr lang="en-US" altLang="zh-CN" sz="1400" dirty="0"/>
              <a:t>,</a:t>
            </a:r>
            <a:r>
              <a:rPr lang="zh-CN" altLang="en-US" sz="1400" dirty="0"/>
              <a:t>确保全面获取、跟踪、管理和控制需求。</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 name="文本框 4">
            <a:extLst>
              <a:ext uri="{FF2B5EF4-FFF2-40B4-BE49-F238E27FC236}">
                <a16:creationId xmlns:a16="http://schemas.microsoft.com/office/drawing/2014/main" id="{5594F629-B777-8479-BE34-E2660260C439}"/>
              </a:ext>
            </a:extLst>
          </p:cNvPr>
          <p:cNvSpPr txBox="1"/>
          <p:nvPr/>
        </p:nvSpPr>
        <p:spPr>
          <a:xfrm>
            <a:off x="157480" y="1878486"/>
            <a:ext cx="3380105" cy="3285900"/>
          </a:xfrm>
          <a:prstGeom prst="rect">
            <a:avLst/>
          </a:prstGeom>
        </p:spPr>
        <p:txBody>
          <a:bodyPr wrap="square">
            <a:spAutoFit/>
          </a:bodyPr>
          <a:lstStyle/>
          <a:p>
            <a:pPr algn="just" defTabSz="266700">
              <a:lnSpc>
                <a:spcPct val="150000"/>
              </a:lnSpc>
              <a:spcBef>
                <a:spcPct val="0"/>
              </a:spcBef>
              <a:spcAft>
                <a:spcPct val="0"/>
              </a:spcAft>
            </a:pPr>
            <a:r>
              <a:rPr lang="en-US" altLang="zh-CN" sz="1400" dirty="0"/>
              <a:t>(1)</a:t>
            </a:r>
            <a:r>
              <a:rPr lang="zh-CN" altLang="en-US" sz="1400" dirty="0"/>
              <a:t>如何规划收集需求</a:t>
            </a:r>
            <a:r>
              <a:rPr lang="en-US" altLang="zh-CN" sz="1400" dirty="0"/>
              <a:t>,</a:t>
            </a:r>
            <a:r>
              <a:rPr lang="zh-CN" altLang="en-US" sz="1400" dirty="0"/>
              <a:t>以及如何跟踪和报告各项需求活动。</a:t>
            </a:r>
            <a:endParaRPr lang="en-US" altLang="zh-CN" sz="1400" dirty="0"/>
          </a:p>
          <a:p>
            <a:pPr algn="just" defTabSz="266700">
              <a:lnSpc>
                <a:spcPct val="150000"/>
              </a:lnSpc>
              <a:spcBef>
                <a:spcPct val="0"/>
              </a:spcBef>
              <a:spcAft>
                <a:spcPct val="0"/>
              </a:spcAft>
            </a:pPr>
            <a:r>
              <a:rPr lang="en-US" altLang="zh-CN" sz="1400" dirty="0"/>
              <a:t>(2)</a:t>
            </a:r>
            <a:r>
              <a:rPr lang="zh-CN" altLang="en-US" sz="1400" dirty="0"/>
              <a:t>确定需求的分类和优先级。</a:t>
            </a:r>
            <a:endParaRPr lang="en-US" altLang="zh-CN" sz="1400" dirty="0"/>
          </a:p>
          <a:p>
            <a:pPr algn="just" defTabSz="266700">
              <a:lnSpc>
                <a:spcPct val="150000"/>
              </a:lnSpc>
              <a:spcBef>
                <a:spcPct val="0"/>
              </a:spcBef>
              <a:spcAft>
                <a:spcPct val="0"/>
              </a:spcAft>
            </a:pPr>
            <a:r>
              <a:rPr lang="en-US" altLang="zh-CN" sz="1400" dirty="0"/>
              <a:t>(3)</a:t>
            </a:r>
            <a:r>
              <a:rPr lang="zh-CN" altLang="en-US" sz="1400" dirty="0"/>
              <a:t>确定哪些需求属性应当纳入需求跟踪矩阵。</a:t>
            </a:r>
            <a:endParaRPr lang="en-US" altLang="zh-CN" sz="1400" dirty="0"/>
          </a:p>
          <a:p>
            <a:pPr algn="just" defTabSz="266700">
              <a:lnSpc>
                <a:spcPct val="150000"/>
              </a:lnSpc>
              <a:spcBef>
                <a:spcPct val="0"/>
              </a:spcBef>
              <a:spcAft>
                <a:spcPct val="0"/>
              </a:spcAft>
            </a:pPr>
            <a:r>
              <a:rPr lang="en-US" altLang="zh-CN" sz="1400" dirty="0"/>
              <a:t>(4)</a:t>
            </a:r>
            <a:r>
              <a:rPr lang="zh-CN" altLang="en-US" sz="1400" dirty="0"/>
              <a:t>配置管理活动</a:t>
            </a:r>
            <a:r>
              <a:rPr lang="en-US" altLang="zh-CN" sz="1400" dirty="0"/>
              <a:t>,</a:t>
            </a:r>
            <a:r>
              <a:rPr lang="zh-CN" altLang="en-US" sz="1400" dirty="0"/>
              <a:t>如何分析评估需求变更的影响</a:t>
            </a:r>
            <a:r>
              <a:rPr lang="en-US" altLang="zh-CN" sz="1400" dirty="0"/>
              <a:t>,</a:t>
            </a:r>
            <a:r>
              <a:rPr lang="zh-CN" altLang="en-US" sz="1400" dirty="0"/>
              <a:t>如何进行需求的追溯、跟踪和报告</a:t>
            </a:r>
            <a:r>
              <a:rPr lang="en-US" altLang="zh-CN" sz="1400" dirty="0"/>
              <a:t>,</a:t>
            </a:r>
            <a:r>
              <a:rPr lang="zh-CN" altLang="en-US" sz="1400" dirty="0"/>
              <a:t>以及如何设定变更审批权限。</a:t>
            </a:r>
            <a:endParaRPr lang="en-US" altLang="zh-CN" sz="1400" dirty="0"/>
          </a:p>
          <a:p>
            <a:pPr algn="just" defTabSz="266700">
              <a:lnSpc>
                <a:spcPct val="150000"/>
              </a:lnSpc>
              <a:spcBef>
                <a:spcPct val="0"/>
              </a:spcBef>
              <a:spcAft>
                <a:spcPct val="0"/>
              </a:spcAft>
            </a:pPr>
            <a:r>
              <a:rPr lang="en-US" altLang="zh-CN" sz="1400" dirty="0"/>
              <a:t>(5)</a:t>
            </a:r>
            <a:r>
              <a:rPr lang="zh-CN" altLang="en-US" sz="1400" dirty="0"/>
              <a:t>确定需求检验的测量指标</a:t>
            </a:r>
            <a:r>
              <a:rPr lang="en-US" altLang="zh-CN" sz="1400" dirty="0"/>
              <a:t>,</a:t>
            </a:r>
            <a:r>
              <a:rPr lang="zh-CN" altLang="en-US" sz="1400" dirty="0"/>
              <a:t>说明使用这些指标的理由。</a:t>
            </a:r>
            <a:endParaRPr kumimoji="1" lang="zh-CN" altLang="en-US" sz="1400" dirty="0">
              <a:latin typeface="方正大黑简体" panose="02000000000000000000" pitchFamily="2" charset="-122"/>
              <a:ea typeface="方正大黑简体" panose="02000000000000000000" pitchFamily="2" charset="-122"/>
            </a:endParaRPr>
          </a:p>
        </p:txBody>
      </p:sp>
      <p:graphicFrame>
        <p:nvGraphicFramePr>
          <p:cNvPr id="6" name="表格 5">
            <a:extLst>
              <a:ext uri="{FF2B5EF4-FFF2-40B4-BE49-F238E27FC236}">
                <a16:creationId xmlns:a16="http://schemas.microsoft.com/office/drawing/2014/main" id="{EE7124D0-03C5-0C99-2C89-EF9E161AFB60}"/>
              </a:ext>
            </a:extLst>
          </p:cNvPr>
          <p:cNvGraphicFramePr>
            <a:graphicFrameLocks noGrp="1"/>
          </p:cNvGraphicFramePr>
          <p:nvPr>
            <p:extLst>
              <p:ext uri="{D42A27DB-BD31-4B8C-83A1-F6EECF244321}">
                <p14:modId xmlns:p14="http://schemas.microsoft.com/office/powerpoint/2010/main" val="1265634125"/>
              </p:ext>
            </p:extLst>
          </p:nvPr>
        </p:nvGraphicFramePr>
        <p:xfrm>
          <a:off x="3605530" y="2672801"/>
          <a:ext cx="5295898" cy="1697270"/>
        </p:xfrm>
        <a:graphic>
          <a:graphicData uri="http://schemas.openxmlformats.org/drawingml/2006/table">
            <a:tbl>
              <a:tblPr firstRow="1" bandRow="1">
                <a:tableStyleId>{5940675A-B579-460E-94D1-54222C63F5DA}</a:tableStyleId>
              </a:tblPr>
              <a:tblGrid>
                <a:gridCol w="1921828">
                  <a:extLst>
                    <a:ext uri="{9D8B030D-6E8A-4147-A177-3AD203B41FA5}">
                      <a16:colId xmlns:a16="http://schemas.microsoft.com/office/drawing/2014/main" val="1765420012"/>
                    </a:ext>
                  </a:extLst>
                </a:gridCol>
                <a:gridCol w="3374070">
                  <a:extLst>
                    <a:ext uri="{9D8B030D-6E8A-4147-A177-3AD203B41FA5}">
                      <a16:colId xmlns:a16="http://schemas.microsoft.com/office/drawing/2014/main" val="1269922596"/>
                    </a:ext>
                  </a:extLst>
                </a:gridCol>
              </a:tblGrid>
              <a:tr h="296782">
                <a:tc>
                  <a:txBody>
                    <a:bodyPr/>
                    <a:lstStyle/>
                    <a:p>
                      <a:r>
                        <a:rPr lang="zh-CN" altLang="en-US" sz="800" dirty="0"/>
                        <a:t>项目背景：</a:t>
                      </a:r>
                      <a:r>
                        <a:rPr lang="en-US" altLang="zh-CN" sz="800" dirty="0"/>
                        <a:t>________</a:t>
                      </a:r>
                      <a:endParaRPr lang="zh-CN" altLang="en-US" sz="800" dirty="0"/>
                    </a:p>
                  </a:txBody>
                  <a:tcPr>
                    <a:lnL w="12700" cap="flat" cmpd="sng" algn="ctr">
                      <a:noFill/>
                      <a:prstDash val="solid"/>
                      <a:round/>
                      <a:headEnd type="none" w="med" len="med"/>
                      <a:tailEnd type="none" w="med" len="med"/>
                    </a:lnL>
                  </a:tcPr>
                </a:tc>
                <a:tc>
                  <a:txBody>
                    <a:bodyPr/>
                    <a:lstStyle/>
                    <a:p>
                      <a:pPr algn="r"/>
                      <a:r>
                        <a:rPr lang="zh-CN" altLang="en-US" sz="800" dirty="0"/>
                        <a:t>日期：</a:t>
                      </a:r>
                      <a:r>
                        <a:rPr lang="en-US" altLang="zh-CN" sz="800" dirty="0"/>
                        <a:t>________</a:t>
                      </a:r>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747652828"/>
                  </a:ext>
                </a:extLst>
              </a:tr>
              <a:tr h="296782">
                <a:tc>
                  <a:txBody>
                    <a:bodyPr/>
                    <a:lstStyle/>
                    <a:p>
                      <a:r>
                        <a:rPr lang="zh-CN" altLang="en-US" sz="800" dirty="0"/>
                        <a:t>需求收集</a:t>
                      </a:r>
                    </a:p>
                  </a:txBody>
                  <a:tcPr>
                    <a:lnL w="12700" cap="flat" cmpd="sng" algn="ctr">
                      <a:noFill/>
                      <a:prstDash val="solid"/>
                      <a:round/>
                      <a:headEnd type="none" w="med" len="med"/>
                      <a:tailEnd type="none" w="med" len="med"/>
                    </a:lnL>
                  </a:tcPr>
                </a:tc>
                <a:tc>
                  <a:txBody>
                    <a:bodyPr/>
                    <a:lstStyle/>
                    <a:p>
                      <a:r>
                        <a:rPr lang="zh-CN" altLang="en-US" sz="800" dirty="0"/>
                        <a:t>描述如何收集需求</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506365527"/>
                  </a:ext>
                </a:extLst>
              </a:tr>
              <a:tr h="296782">
                <a:tc>
                  <a:txBody>
                    <a:bodyPr/>
                    <a:lstStyle/>
                    <a:p>
                      <a:r>
                        <a:rPr lang="zh-CN" altLang="en-US" sz="800" dirty="0"/>
                        <a:t>需求分类排序</a:t>
                      </a:r>
                    </a:p>
                  </a:txBody>
                  <a:tcPr>
                    <a:lnL w="12700" cap="flat" cmpd="sng" algn="ctr">
                      <a:noFill/>
                      <a:prstDash val="solid"/>
                      <a:round/>
                      <a:headEnd type="none" w="med" len="med"/>
                      <a:tailEnd type="none" w="med" len="med"/>
                    </a:lnL>
                  </a:tcPr>
                </a:tc>
                <a:tc>
                  <a:txBody>
                    <a:bodyPr/>
                    <a:lstStyle/>
                    <a:p>
                      <a:r>
                        <a:rPr lang="zh-CN" altLang="en-US" sz="800" dirty="0"/>
                        <a:t>描述如何对需求进行分类和优先级排序</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176764859"/>
                  </a:ext>
                </a:extLst>
              </a:tr>
              <a:tr h="296782">
                <a:tc>
                  <a:txBody>
                    <a:bodyPr/>
                    <a:lstStyle/>
                    <a:p>
                      <a:r>
                        <a:rPr lang="zh-CN" altLang="en-US" sz="800" dirty="0"/>
                        <a:t>需求跟踪</a:t>
                      </a:r>
                    </a:p>
                  </a:txBody>
                  <a:tcPr>
                    <a:lnL w="12700" cap="flat" cmpd="sng" algn="ctr">
                      <a:noFill/>
                      <a:prstDash val="solid"/>
                      <a:round/>
                      <a:headEnd type="none" w="med" len="med"/>
                      <a:tailEnd type="none" w="med" len="med"/>
                    </a:lnL>
                  </a:tcPr>
                </a:tc>
                <a:tc>
                  <a:txBody>
                    <a:bodyPr/>
                    <a:lstStyle/>
                    <a:p>
                      <a:r>
                        <a:rPr lang="zh-CN" altLang="en-US" sz="800" dirty="0"/>
                        <a:t>识别哪些需求属性应当纳入需求跟踪矩阵</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637108386"/>
                  </a:ext>
                </a:extLst>
              </a:tr>
              <a:tr h="296782">
                <a:tc>
                  <a:txBody>
                    <a:bodyPr/>
                    <a:lstStyle/>
                    <a:p>
                      <a:r>
                        <a:rPr lang="zh-CN" altLang="en-US" sz="800" dirty="0"/>
                        <a:t>配置管理</a:t>
                      </a:r>
                    </a:p>
                  </a:txBody>
                  <a:tcPr>
                    <a:lnL w="12700" cap="flat" cmpd="sng" algn="ctr">
                      <a:noFill/>
                      <a:prstDash val="solid"/>
                      <a:round/>
                      <a:headEnd type="none" w="med" len="med"/>
                      <a:tailEnd type="none" w="med" len="med"/>
                    </a:lnL>
                  </a:tcPr>
                </a:tc>
                <a:tc>
                  <a:txBody>
                    <a:bodyPr/>
                    <a:lstStyle/>
                    <a:p>
                      <a:r>
                        <a:rPr lang="zh-CN" altLang="en-US" sz="800" dirty="0"/>
                        <a:t>描述如何进行变更影响的分析，确定变更审批权限和变更过程的说明</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168766167"/>
                  </a:ext>
                </a:extLst>
              </a:tr>
              <a:tr h="170751">
                <a:tc>
                  <a:txBody>
                    <a:bodyPr/>
                    <a:lstStyle/>
                    <a:p>
                      <a:r>
                        <a:rPr lang="zh-CN" altLang="en-US" sz="800" dirty="0"/>
                        <a:t>需求检验</a:t>
                      </a:r>
                    </a:p>
                  </a:txBody>
                  <a:tcPr>
                    <a:lnL w="12700" cap="flat" cmpd="sng" algn="ctr">
                      <a:noFill/>
                      <a:prstDash val="solid"/>
                      <a:round/>
                      <a:headEnd type="none" w="med" len="med"/>
                      <a:tailEnd type="none" w="med" len="med"/>
                    </a:lnL>
                  </a:tcPr>
                </a:tc>
                <a:tc>
                  <a:txBody>
                    <a:bodyPr/>
                    <a:lstStyle/>
                    <a:p>
                      <a:r>
                        <a:rPr lang="zh-CN" altLang="en-US" sz="800" dirty="0"/>
                        <a:t>描述如何进行需求检验，确定检验的测量指标和度量方法</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17776673"/>
                  </a:ext>
                </a:extLst>
              </a:tr>
            </a:tbl>
          </a:graphicData>
        </a:graphic>
      </p:graphicFrame>
      <p:sp>
        <p:nvSpPr>
          <p:cNvPr id="8" name="文本框 7">
            <a:extLst>
              <a:ext uri="{FF2B5EF4-FFF2-40B4-BE49-F238E27FC236}">
                <a16:creationId xmlns:a16="http://schemas.microsoft.com/office/drawing/2014/main" id="{756C5472-FA97-0021-82A4-BB8F7744BF76}"/>
              </a:ext>
            </a:extLst>
          </p:cNvPr>
          <p:cNvSpPr txBox="1"/>
          <p:nvPr/>
        </p:nvSpPr>
        <p:spPr>
          <a:xfrm>
            <a:off x="4972050" y="2347098"/>
            <a:ext cx="4584700" cy="276999"/>
          </a:xfrm>
          <a:prstGeom prst="rect">
            <a:avLst/>
          </a:prstGeom>
          <a:noFill/>
        </p:spPr>
        <p:txBody>
          <a:bodyPr wrap="square">
            <a:spAutoFit/>
          </a:bodyPr>
          <a:lstStyle/>
          <a:p>
            <a:r>
              <a:rPr lang="zh-CN" altLang="en-US" sz="1200" dirty="0"/>
              <a:t>需求管理计划模板示例</a:t>
            </a:r>
            <a:endParaRPr lang="zh-CN" altLang="en-US" dirty="0"/>
          </a:p>
        </p:txBody>
      </p:sp>
    </p:spTree>
    <p:custDataLst>
      <p:tags r:id="rId1"/>
    </p:custDataLst>
    <p:extLst>
      <p:ext uri="{BB962C8B-B14F-4D97-AF65-F5344CB8AC3E}">
        <p14:creationId xmlns:p14="http://schemas.microsoft.com/office/powerpoint/2010/main" val="341973141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108200" y="1971139"/>
            <a:ext cx="4577715" cy="646331"/>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收集需求</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29"/>
            <a:ext cx="8216265" cy="1293371"/>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250342"/>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收集需求是识别、记录并管理干系人的需要和需求的过程。该过程的主要作用是确保项目目标与干系人期望保持一致</a:t>
            </a:r>
            <a:r>
              <a:rPr lang="en-US" altLang="zh-CN" sz="1400" dirty="0"/>
              <a:t>,</a:t>
            </a:r>
            <a:r>
              <a:rPr lang="zh-CN" altLang="en-US" sz="1400" dirty="0"/>
              <a:t>为后续定义项目范围奠定基础</a:t>
            </a:r>
            <a:r>
              <a:rPr lang="en-US" altLang="zh-CN" sz="1400" dirty="0"/>
              <a:t>,</a:t>
            </a:r>
            <a:r>
              <a:rPr lang="zh-CN" altLang="en-US" sz="1400" dirty="0"/>
              <a:t>同时也为项目的进度、成本、质量和采购等管理提供重要参考。</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该过程通常在项目的预定义阶段进行一次。</a:t>
            </a:r>
            <a:endParaRPr lang="en-US" altLang="zh-CN" sz="1400" dirty="0"/>
          </a:p>
        </p:txBody>
      </p:sp>
      <p:sp>
        <p:nvSpPr>
          <p:cNvPr id="5" name="文本框 4"/>
          <p:cNvSpPr txBox="1"/>
          <p:nvPr/>
        </p:nvSpPr>
        <p:spPr>
          <a:xfrm>
            <a:off x="375920" y="2096135"/>
            <a:ext cx="8216900" cy="1670073"/>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在收集需求的过程中</a:t>
            </a:r>
            <a:r>
              <a:rPr lang="en-US" altLang="zh-CN" sz="1400" dirty="0"/>
              <a:t>,</a:t>
            </a:r>
            <a:r>
              <a:rPr lang="zh-CN" altLang="en-US" sz="1400" dirty="0"/>
              <a:t>需要结合项目章程、项目管理计划中的子计划</a:t>
            </a:r>
            <a:r>
              <a:rPr lang="en-US" altLang="zh-CN" sz="1400" dirty="0"/>
              <a:t>(</a:t>
            </a:r>
            <a:r>
              <a:rPr lang="zh-CN" altLang="en-US" sz="1400" dirty="0"/>
              <a:t>如范围管理计划、需求管理计划、干系人管理计划等</a:t>
            </a:r>
            <a:r>
              <a:rPr lang="en-US" altLang="zh-CN" sz="1400" dirty="0"/>
              <a:t>)</a:t>
            </a:r>
            <a:r>
              <a:rPr lang="zh-CN" altLang="en-US" sz="1400" dirty="0"/>
              <a:t>、项目文件</a:t>
            </a:r>
            <a:r>
              <a:rPr lang="en-US" altLang="zh-CN" sz="1400" dirty="0"/>
              <a:t>(</a:t>
            </a:r>
            <a:r>
              <a:rPr lang="zh-CN" altLang="en-US" sz="1400" dirty="0"/>
              <a:t>如假设日志、干系人登记册、经验教训登记册等</a:t>
            </a:r>
            <a:r>
              <a:rPr lang="en-US" altLang="zh-CN" sz="1400" dirty="0"/>
              <a:t>)</a:t>
            </a:r>
            <a:r>
              <a:rPr lang="zh-CN" altLang="en-US" sz="1400" dirty="0"/>
              <a:t>、项目合同协议、组织文化及其他事业环境因素</a:t>
            </a:r>
            <a:r>
              <a:rPr lang="en-US" altLang="zh-CN" sz="1400" dirty="0"/>
              <a:t>,</a:t>
            </a:r>
            <a:r>
              <a:rPr lang="zh-CN" altLang="en-US" sz="1400" dirty="0"/>
              <a:t>并参考历史经验等组织过程资产</a:t>
            </a:r>
            <a:r>
              <a:rPr lang="en-US" altLang="zh-CN" sz="1400" dirty="0"/>
              <a:t>,</a:t>
            </a:r>
            <a:r>
              <a:rPr lang="zh-CN" altLang="en-US" sz="1400" dirty="0"/>
              <a:t>综合采用问卷调查、访谈、头脑风暴、名义小组、焦点小组、原型法、标杆对照、观察流程等方法收集需求</a:t>
            </a:r>
            <a:r>
              <a:rPr lang="en-US" altLang="zh-CN" sz="1400" dirty="0"/>
              <a:t>,</a:t>
            </a:r>
            <a:r>
              <a:rPr lang="zh-CN" altLang="en-US" sz="1400" dirty="0"/>
              <a:t>最终形成需求文件和需求跟踪矩阵。</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5D3E69-CDE3-5A2B-AE46-E83FBCB49C5F}"/>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0D7E3A10-4CE5-006B-FAC1-6C635E0B31BD}"/>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E69D31DC-8E7E-4812-0A01-BDDFDDB775B5}"/>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收集需求的方法</a:t>
            </a:r>
          </a:p>
        </p:txBody>
      </p:sp>
      <p:grpSp>
        <p:nvGrpSpPr>
          <p:cNvPr id="9" name="组合 8">
            <a:extLst>
              <a:ext uri="{FF2B5EF4-FFF2-40B4-BE49-F238E27FC236}">
                <a16:creationId xmlns:a16="http://schemas.microsoft.com/office/drawing/2014/main" id="{BF421591-329E-3E79-CAB8-ED78ACDA345C}"/>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1F87AE7D-6A4E-F7E1-8924-D72FA17D8BF7}"/>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AF2CCF8C-EB5E-659D-F54B-6513CBF05C29}"/>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95FDE14B-A5F0-8687-B36D-0AA00DD85C39}"/>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F8860AC0-5D35-2DDB-39D7-54BE2925E507}"/>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CCA74D58-65D5-D666-7321-2D5B8EC32A95}"/>
              </a:ext>
            </a:extLst>
          </p:cNvPr>
          <p:cNvSpPr txBox="1"/>
          <p:nvPr/>
        </p:nvSpPr>
        <p:spPr>
          <a:xfrm>
            <a:off x="277177" y="796776"/>
            <a:ext cx="8216900" cy="4255011"/>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在软件项目的需求收集活动中</a:t>
            </a:r>
            <a:r>
              <a:rPr lang="en-US" altLang="zh-CN" sz="1400" dirty="0"/>
              <a:t>,</a:t>
            </a:r>
            <a:r>
              <a:rPr lang="zh-CN" altLang="en-US" sz="1400" dirty="0"/>
              <a:t>通常需要收集以下类别的需求。</a:t>
            </a:r>
            <a:endParaRPr lang="en-US" altLang="zh-CN" sz="1400" dirty="0"/>
          </a:p>
          <a:p>
            <a:pPr indent="457200" algn="just" defTabSz="266700">
              <a:lnSpc>
                <a:spcPct val="150000"/>
              </a:lnSpc>
              <a:spcBef>
                <a:spcPct val="0"/>
              </a:spcBef>
              <a:spcAft>
                <a:spcPct val="0"/>
              </a:spcAft>
            </a:pPr>
            <a:r>
              <a:rPr lang="en-US" altLang="zh-CN" sz="1400" dirty="0"/>
              <a:t>(1)</a:t>
            </a:r>
            <a:r>
              <a:rPr lang="zh-CN" altLang="en-US" sz="1400" dirty="0"/>
              <a:t>业务需求</a:t>
            </a:r>
            <a:r>
              <a:rPr lang="en-US" altLang="zh-CN" sz="1400" dirty="0"/>
              <a:t>:</a:t>
            </a:r>
            <a:r>
              <a:rPr lang="zh-CN" altLang="en-US" sz="1400" dirty="0"/>
              <a:t>描述与业务目标相关的需求</a:t>
            </a:r>
            <a:r>
              <a:rPr lang="en-US" altLang="zh-CN" sz="1400" dirty="0"/>
              <a:t>,</a:t>
            </a:r>
            <a:r>
              <a:rPr lang="zh-CN" altLang="en-US" sz="1400" dirty="0"/>
              <a:t>涉及系统如何支持业务流程和战略目标。</a:t>
            </a:r>
            <a:endParaRPr lang="en-US" altLang="zh-CN" sz="1400" dirty="0"/>
          </a:p>
          <a:p>
            <a:pPr indent="457200" algn="just" defTabSz="266700">
              <a:lnSpc>
                <a:spcPct val="150000"/>
              </a:lnSpc>
              <a:spcBef>
                <a:spcPct val="0"/>
              </a:spcBef>
              <a:spcAft>
                <a:spcPct val="0"/>
              </a:spcAft>
            </a:pPr>
            <a:r>
              <a:rPr lang="en-US" altLang="zh-CN" sz="1400" dirty="0"/>
              <a:t>(2)</a:t>
            </a:r>
            <a:r>
              <a:rPr lang="zh-CN" altLang="en-US" sz="1400" dirty="0"/>
              <a:t>界面需求</a:t>
            </a:r>
            <a:r>
              <a:rPr lang="en-US" altLang="zh-CN" sz="1400" dirty="0"/>
              <a:t>:</a:t>
            </a:r>
            <a:r>
              <a:rPr lang="zh-CN" altLang="en-US" sz="1400" dirty="0"/>
              <a:t>描述软件系统的外部特性</a:t>
            </a:r>
            <a:r>
              <a:rPr lang="en-US" altLang="zh-CN" sz="1400" dirty="0"/>
              <a:t>,</a:t>
            </a:r>
            <a:r>
              <a:rPr lang="zh-CN" altLang="en-US" sz="1400" dirty="0"/>
              <a:t>即用户与系统的交互方式</a:t>
            </a:r>
            <a:r>
              <a:rPr lang="en-US" altLang="zh-CN" sz="1400" dirty="0"/>
              <a:t>,</a:t>
            </a:r>
            <a:r>
              <a:rPr lang="zh-CN" altLang="en-US" sz="1400" dirty="0"/>
              <a:t>包括界面的布局、风格和可用性标准。</a:t>
            </a:r>
            <a:endParaRPr lang="en-US" altLang="zh-CN" sz="1400" dirty="0"/>
          </a:p>
          <a:p>
            <a:pPr indent="457200" algn="just" defTabSz="266700">
              <a:lnSpc>
                <a:spcPct val="150000"/>
              </a:lnSpc>
              <a:spcBef>
                <a:spcPct val="0"/>
              </a:spcBef>
              <a:spcAft>
                <a:spcPct val="0"/>
              </a:spcAft>
            </a:pPr>
            <a:r>
              <a:rPr lang="en-US" altLang="zh-CN" sz="1400" dirty="0"/>
              <a:t>(3)</a:t>
            </a:r>
            <a:r>
              <a:rPr lang="zh-CN" altLang="en-US" sz="1400" dirty="0"/>
              <a:t>功能需求</a:t>
            </a:r>
            <a:r>
              <a:rPr lang="en-US" altLang="zh-CN" sz="1400" dirty="0"/>
              <a:t>:</a:t>
            </a:r>
            <a:r>
              <a:rPr lang="zh-CN" altLang="en-US" sz="1400" dirty="0"/>
              <a:t>描述软件系统所应具备的具体功能和特性</a:t>
            </a:r>
            <a:r>
              <a:rPr lang="en-US" altLang="zh-CN" sz="1400" dirty="0"/>
              <a:t>,</a:t>
            </a:r>
            <a:r>
              <a:rPr lang="zh-CN" altLang="en-US" sz="1400" dirty="0"/>
              <a:t>如用户登录、数据查询、报表生成等。</a:t>
            </a:r>
            <a:endParaRPr lang="en-US" altLang="zh-CN" sz="1400" dirty="0"/>
          </a:p>
          <a:p>
            <a:pPr indent="457200" algn="just" defTabSz="266700">
              <a:lnSpc>
                <a:spcPct val="150000"/>
              </a:lnSpc>
              <a:spcBef>
                <a:spcPct val="0"/>
              </a:spcBef>
              <a:spcAft>
                <a:spcPct val="0"/>
              </a:spcAft>
            </a:pPr>
            <a:r>
              <a:rPr lang="en-US" altLang="zh-CN" sz="1400" dirty="0"/>
              <a:t>(4)</a:t>
            </a:r>
            <a:r>
              <a:rPr lang="zh-CN" altLang="en-US" sz="1400" dirty="0"/>
              <a:t>非功能需求</a:t>
            </a:r>
            <a:r>
              <a:rPr lang="en-US" altLang="zh-CN" sz="1400" dirty="0"/>
              <a:t>:</a:t>
            </a:r>
            <a:r>
              <a:rPr lang="zh-CN" altLang="en-US" sz="1400" dirty="0"/>
              <a:t>描述软件系统的性能标准</a:t>
            </a:r>
            <a:r>
              <a:rPr lang="en-US" altLang="zh-CN" sz="1400" dirty="0"/>
              <a:t>,</a:t>
            </a:r>
            <a:r>
              <a:rPr lang="zh-CN" altLang="en-US" sz="1400" dirty="0"/>
              <a:t>如安全性、可用性、可扩展性、吞吐量、响应时间等。</a:t>
            </a:r>
            <a:endParaRPr lang="en-US" altLang="zh-CN" sz="1400" dirty="0"/>
          </a:p>
          <a:p>
            <a:pPr indent="457200" algn="just" defTabSz="266700">
              <a:lnSpc>
                <a:spcPct val="150000"/>
              </a:lnSpc>
              <a:spcBef>
                <a:spcPct val="0"/>
              </a:spcBef>
              <a:spcAft>
                <a:spcPct val="0"/>
              </a:spcAft>
            </a:pPr>
            <a:r>
              <a:rPr lang="en-US" altLang="zh-CN" sz="1400" dirty="0"/>
              <a:t>(5)</a:t>
            </a:r>
            <a:r>
              <a:rPr lang="zh-CN" altLang="en-US" sz="1400" dirty="0"/>
              <a:t>资源需求</a:t>
            </a:r>
            <a:r>
              <a:rPr lang="en-US" altLang="zh-CN" sz="1400" dirty="0"/>
              <a:t>:</a:t>
            </a:r>
            <a:r>
              <a:rPr lang="zh-CN" altLang="en-US" sz="1400" dirty="0"/>
              <a:t>描述软件运行所需的硬件、数据库、存储空间、</a:t>
            </a:r>
            <a:r>
              <a:rPr lang="en-US" altLang="zh-CN" sz="1400" dirty="0"/>
              <a:t>API</a:t>
            </a:r>
            <a:r>
              <a:rPr lang="zh-CN" altLang="en-US" sz="1400" dirty="0"/>
              <a:t>等技术资源。</a:t>
            </a:r>
            <a:endParaRPr lang="en-US" altLang="zh-CN" sz="1400" dirty="0"/>
          </a:p>
          <a:p>
            <a:pPr indent="457200" algn="just" defTabSz="266700">
              <a:lnSpc>
                <a:spcPct val="150000"/>
              </a:lnSpc>
              <a:spcBef>
                <a:spcPct val="0"/>
              </a:spcBef>
              <a:spcAft>
                <a:spcPct val="0"/>
              </a:spcAft>
            </a:pPr>
            <a:r>
              <a:rPr lang="en-US" altLang="zh-CN" sz="1400" dirty="0"/>
              <a:t>(6)</a:t>
            </a:r>
            <a:r>
              <a:rPr lang="zh-CN" altLang="en-US" sz="1400" dirty="0"/>
              <a:t>约束需求</a:t>
            </a:r>
            <a:r>
              <a:rPr lang="en-US" altLang="zh-CN" sz="1400" dirty="0"/>
              <a:t>:</a:t>
            </a:r>
            <a:r>
              <a:rPr lang="zh-CN" altLang="en-US" sz="1400" dirty="0"/>
              <a:t>描述对软件项目的外部限制因素</a:t>
            </a:r>
            <a:r>
              <a:rPr lang="en-US" altLang="zh-CN" sz="1400" dirty="0"/>
              <a:t>,</a:t>
            </a:r>
            <a:r>
              <a:rPr lang="zh-CN" altLang="en-US" sz="1400" dirty="0"/>
              <a:t>如法规要求、开发环境、时间限制或预算限制等。</a:t>
            </a:r>
            <a:endParaRPr lang="en-US" altLang="zh-CN" sz="1400" dirty="0"/>
          </a:p>
          <a:p>
            <a:pPr indent="457200" algn="just" defTabSz="266700">
              <a:lnSpc>
                <a:spcPct val="150000"/>
              </a:lnSpc>
              <a:spcBef>
                <a:spcPct val="0"/>
              </a:spcBef>
              <a:spcAft>
                <a:spcPct val="0"/>
              </a:spcAft>
            </a:pPr>
            <a:r>
              <a:rPr lang="zh-CN" altLang="en-US" sz="1400" dirty="0"/>
              <a:t>能否有效识别需求</a:t>
            </a:r>
            <a:r>
              <a:rPr lang="en-US" altLang="zh-CN" sz="1400" dirty="0"/>
              <a:t>,</a:t>
            </a:r>
            <a:r>
              <a:rPr lang="zh-CN" altLang="en-US" sz="1400" dirty="0"/>
              <a:t>将直接影响到项目的范围、质量和最终可交付成果</a:t>
            </a:r>
            <a:r>
              <a:rPr lang="en-US" altLang="zh-CN" sz="1400" dirty="0"/>
              <a:t>,</a:t>
            </a:r>
            <a:r>
              <a:rPr lang="zh-CN" altLang="en-US" sz="1400" dirty="0"/>
              <a:t>对确保软件项目的成功至关重要。为了达到这一目标</a:t>
            </a:r>
            <a:r>
              <a:rPr lang="en-US" altLang="zh-CN" sz="1400" dirty="0"/>
              <a:t>,</a:t>
            </a:r>
            <a:r>
              <a:rPr lang="zh-CN" altLang="en-US" sz="1400" dirty="0"/>
              <a:t>明确记录的需求应符合以下标准。</a:t>
            </a:r>
            <a:endParaRPr lang="en-US" altLang="zh-CN" sz="1400" dirty="0"/>
          </a:p>
          <a:p>
            <a:pPr indent="457200" algn="just" defTabSz="266700">
              <a:lnSpc>
                <a:spcPct val="150000"/>
              </a:lnSpc>
              <a:spcBef>
                <a:spcPct val="0"/>
              </a:spcBef>
              <a:spcAft>
                <a:spcPct val="0"/>
              </a:spcAft>
            </a:pPr>
            <a:r>
              <a:rPr lang="en-US" altLang="zh-CN" sz="1400" dirty="0"/>
              <a:t>(1)</a:t>
            </a:r>
            <a:r>
              <a:rPr lang="zh-CN" altLang="en-US" sz="1400" dirty="0"/>
              <a:t>清晰性。</a:t>
            </a:r>
            <a:endParaRPr lang="en-US" altLang="zh-CN" sz="1400" dirty="0"/>
          </a:p>
          <a:p>
            <a:pPr indent="457200" algn="just" defTabSz="266700">
              <a:lnSpc>
                <a:spcPct val="150000"/>
              </a:lnSpc>
              <a:spcBef>
                <a:spcPct val="0"/>
              </a:spcBef>
              <a:spcAft>
                <a:spcPct val="0"/>
              </a:spcAft>
            </a:pPr>
            <a:r>
              <a:rPr lang="en-US" altLang="zh-CN" sz="1400" dirty="0"/>
              <a:t>(2)</a:t>
            </a:r>
            <a:r>
              <a:rPr lang="zh-CN" altLang="en-US" sz="1400" dirty="0"/>
              <a:t>简洁性。</a:t>
            </a:r>
            <a:endParaRPr lang="en-US" altLang="zh-CN" sz="1400" dirty="0"/>
          </a:p>
          <a:p>
            <a:pPr indent="457200" algn="just" defTabSz="266700">
              <a:lnSpc>
                <a:spcPct val="150000"/>
              </a:lnSpc>
              <a:spcBef>
                <a:spcPct val="0"/>
              </a:spcBef>
              <a:spcAft>
                <a:spcPct val="0"/>
              </a:spcAft>
            </a:pPr>
            <a:r>
              <a:rPr lang="en-US" altLang="zh-CN" sz="1400" dirty="0"/>
              <a:t>(3)</a:t>
            </a:r>
            <a:r>
              <a:rPr lang="zh-CN" altLang="en-US" sz="1400" dirty="0"/>
              <a:t>可核实性。</a:t>
            </a:r>
            <a:endParaRPr kumimoji="1" lang="zh-CN" altLang="en-US" sz="1400" dirty="0">
              <a:latin typeface="方正大黑简体" panose="02000000000000000000" pitchFamily="2" charset="-122"/>
              <a:ea typeface="方正大黑简体" panose="02000000000000000000" pitchFamily="2" charset="-122"/>
            </a:endParaRPr>
          </a:p>
        </p:txBody>
      </p:sp>
      <p:sp>
        <p:nvSpPr>
          <p:cNvPr id="7" name="文本框 6">
            <a:extLst>
              <a:ext uri="{FF2B5EF4-FFF2-40B4-BE49-F238E27FC236}">
                <a16:creationId xmlns:a16="http://schemas.microsoft.com/office/drawing/2014/main" id="{0788D61D-E0A6-CD7B-D817-396FA46ECA0D}"/>
              </a:ext>
            </a:extLst>
          </p:cNvPr>
          <p:cNvSpPr txBox="1"/>
          <p:nvPr/>
        </p:nvSpPr>
        <p:spPr>
          <a:xfrm>
            <a:off x="2398077" y="4028430"/>
            <a:ext cx="4584700" cy="1023357"/>
          </a:xfrm>
          <a:prstGeom prst="rect">
            <a:avLst/>
          </a:prstGeom>
          <a:noFill/>
        </p:spPr>
        <p:txBody>
          <a:bodyPr wrap="square">
            <a:spAutoFit/>
          </a:bodyPr>
          <a:lstStyle/>
          <a:p>
            <a:pPr>
              <a:lnSpc>
                <a:spcPct val="150000"/>
              </a:lnSpc>
            </a:pPr>
            <a:r>
              <a:rPr lang="en-US" altLang="zh-CN" sz="1400" dirty="0"/>
              <a:t>(4)</a:t>
            </a:r>
            <a:r>
              <a:rPr lang="zh-CN" altLang="en-US" sz="1400" dirty="0"/>
              <a:t>一致性。</a:t>
            </a:r>
            <a:endParaRPr lang="en-US" altLang="zh-CN" sz="1400" dirty="0"/>
          </a:p>
          <a:p>
            <a:pPr>
              <a:lnSpc>
                <a:spcPct val="150000"/>
              </a:lnSpc>
            </a:pPr>
            <a:r>
              <a:rPr lang="en-US" altLang="zh-CN" sz="1400" dirty="0"/>
              <a:t>(5)</a:t>
            </a:r>
            <a:r>
              <a:rPr lang="zh-CN" altLang="en-US" sz="1400" dirty="0"/>
              <a:t>完整性。</a:t>
            </a:r>
            <a:endParaRPr lang="en-US" altLang="zh-CN" sz="1400" dirty="0"/>
          </a:p>
          <a:p>
            <a:pPr>
              <a:lnSpc>
                <a:spcPct val="150000"/>
              </a:lnSpc>
            </a:pPr>
            <a:r>
              <a:rPr lang="en-US" altLang="zh-CN" sz="1400" dirty="0"/>
              <a:t>(6)</a:t>
            </a:r>
            <a:r>
              <a:rPr lang="zh-CN" altLang="en-US" sz="1400" dirty="0"/>
              <a:t>可跟踪性。</a:t>
            </a:r>
          </a:p>
        </p:txBody>
      </p:sp>
    </p:spTree>
    <p:custDataLst>
      <p:tags r:id="rId1"/>
    </p:custDataLst>
    <p:extLst>
      <p:ext uri="{BB962C8B-B14F-4D97-AF65-F5344CB8AC3E}">
        <p14:creationId xmlns:p14="http://schemas.microsoft.com/office/powerpoint/2010/main" val="76058609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3E35292-2709-9917-604E-8575223C5967}"/>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19A6F414-8D9C-4560-FDA2-AACACECCA3F1}"/>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DBAC0E7A-4B13-B459-8AC3-177923FCCE79}"/>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收集需求的方法</a:t>
            </a:r>
          </a:p>
        </p:txBody>
      </p:sp>
      <p:grpSp>
        <p:nvGrpSpPr>
          <p:cNvPr id="9" name="组合 8">
            <a:extLst>
              <a:ext uri="{FF2B5EF4-FFF2-40B4-BE49-F238E27FC236}">
                <a16:creationId xmlns:a16="http://schemas.microsoft.com/office/drawing/2014/main" id="{3A00ECE3-BF34-EBB8-3498-686B7B7DBC79}"/>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1C91E281-7539-D12B-8A6E-613C58D52478}"/>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5E45CF34-3F56-1464-41ED-C03874289FD7}"/>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710D668C-3ECA-374B-1278-3CBEFCC9A779}"/>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FFB47A20-C40B-2F46-2D1A-98F8906FB538}"/>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F12CCF03-7469-E24C-49F6-24920451DABA}"/>
              </a:ext>
            </a:extLst>
          </p:cNvPr>
          <p:cNvSpPr txBox="1"/>
          <p:nvPr/>
        </p:nvSpPr>
        <p:spPr>
          <a:xfrm>
            <a:off x="277177" y="796776"/>
            <a:ext cx="8216900" cy="4255396"/>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b="1" dirty="0"/>
              <a:t>1.</a:t>
            </a:r>
            <a:r>
              <a:rPr lang="zh-CN" altLang="en-US" sz="1400" b="1" dirty="0"/>
              <a:t>问卷调查</a:t>
            </a:r>
            <a:endParaRPr lang="en-US" altLang="zh-CN" sz="1400" b="1" dirty="0"/>
          </a:p>
          <a:p>
            <a:pPr indent="457200" algn="just" defTabSz="266700">
              <a:lnSpc>
                <a:spcPct val="150000"/>
              </a:lnSpc>
              <a:spcBef>
                <a:spcPct val="0"/>
              </a:spcBef>
              <a:spcAft>
                <a:spcPct val="0"/>
              </a:spcAft>
            </a:pPr>
            <a:r>
              <a:rPr lang="zh-CN" altLang="en-US" sz="1400" dirty="0"/>
              <a:t>问卷调查是一种向众多受访者快速收集信息的方法</a:t>
            </a:r>
            <a:r>
              <a:rPr lang="en-US" altLang="zh-CN" sz="1400" dirty="0"/>
              <a:t>,</a:t>
            </a:r>
            <a:r>
              <a:rPr lang="zh-CN" altLang="en-US" sz="1400" dirty="0"/>
              <a:t>通过设计一系列书面问题</a:t>
            </a:r>
            <a:r>
              <a:rPr lang="en-US" altLang="zh-CN" sz="1400" dirty="0"/>
              <a:t>,</a:t>
            </a:r>
            <a:r>
              <a:rPr lang="zh-CN" altLang="en-US" sz="1400" dirty="0"/>
              <a:t>以获取定量和定性的反馈。问卷通常以电子邮件或二维码等方式分发</a:t>
            </a:r>
            <a:r>
              <a:rPr lang="en-US" altLang="zh-CN" sz="1400" dirty="0"/>
              <a:t>,</a:t>
            </a:r>
            <a:r>
              <a:rPr lang="zh-CN" altLang="en-US" sz="1400" dirty="0"/>
              <a:t>使其能够轻松触及地理位置分散的目标受众</a:t>
            </a:r>
            <a:r>
              <a:rPr lang="en-US" altLang="zh-CN" sz="1400" dirty="0"/>
              <a:t>,</a:t>
            </a:r>
            <a:r>
              <a:rPr lang="zh-CN" altLang="en-US" sz="1400" dirty="0"/>
              <a:t>如跨地区的员工等。设计问卷时应确保问题简洁明了</a:t>
            </a:r>
            <a:r>
              <a:rPr lang="en-US" altLang="zh-CN" sz="1400" dirty="0"/>
              <a:t>,</a:t>
            </a:r>
            <a:r>
              <a:rPr lang="zh-CN" altLang="en-US" sz="1400" dirty="0"/>
              <a:t>涵盖选择题、评分题和开放式问题等</a:t>
            </a:r>
            <a:r>
              <a:rPr lang="en-US" altLang="zh-CN" sz="1400" dirty="0"/>
              <a:t>,</a:t>
            </a:r>
            <a:r>
              <a:rPr lang="zh-CN" altLang="en-US" sz="1400" dirty="0"/>
              <a:t>以便全面收集意见和建议</a:t>
            </a:r>
            <a:r>
              <a:rPr lang="en-US" altLang="zh-CN" sz="1400" dirty="0"/>
              <a:t>,</a:t>
            </a:r>
            <a:r>
              <a:rPr lang="zh-CN" altLang="en-US" sz="1400" dirty="0"/>
              <a:t>统计分析出关键趋势和需求</a:t>
            </a:r>
            <a:r>
              <a:rPr lang="en-US" altLang="zh-CN" sz="1400" dirty="0"/>
              <a:t>,</a:t>
            </a:r>
            <a:r>
              <a:rPr lang="zh-CN" altLang="en-US" sz="1400" dirty="0"/>
              <a:t>为项目的成功提供重要依据。此外</a:t>
            </a:r>
            <a:r>
              <a:rPr lang="en-US" altLang="zh-CN" sz="1400" dirty="0"/>
              <a:t>,</a:t>
            </a:r>
            <a:r>
              <a:rPr lang="zh-CN" altLang="en-US" sz="1400" dirty="0"/>
              <a:t>问卷最好采用匿名反馈机制</a:t>
            </a:r>
            <a:r>
              <a:rPr lang="en-US" altLang="zh-CN" sz="1400" dirty="0"/>
              <a:t>,</a:t>
            </a:r>
            <a:r>
              <a:rPr lang="zh-CN" altLang="en-US" sz="1400" dirty="0"/>
              <a:t>鼓励受访者提供真实的反馈</a:t>
            </a:r>
            <a:r>
              <a:rPr lang="en-US" altLang="zh-CN" sz="1400" dirty="0"/>
              <a:t>,</a:t>
            </a:r>
            <a:r>
              <a:rPr lang="zh-CN" altLang="en-US" sz="1400" dirty="0"/>
              <a:t>进一步增强数据的可靠性和有效性。</a:t>
            </a:r>
            <a:endParaRPr lang="en-US" altLang="zh-CN" sz="1400" dirty="0"/>
          </a:p>
          <a:p>
            <a:pPr indent="457200" algn="just" defTabSz="266700">
              <a:lnSpc>
                <a:spcPct val="150000"/>
              </a:lnSpc>
              <a:spcBef>
                <a:spcPct val="0"/>
              </a:spcBef>
              <a:spcAft>
                <a:spcPct val="0"/>
              </a:spcAft>
            </a:pPr>
            <a:r>
              <a:rPr lang="en-US" altLang="zh-CN" sz="1400" b="1" dirty="0"/>
              <a:t>2.</a:t>
            </a:r>
            <a:r>
              <a:rPr lang="zh-CN" altLang="en-US" sz="1400" b="1" dirty="0"/>
              <a:t>访谈</a:t>
            </a:r>
            <a:endParaRPr lang="en-US" altLang="zh-CN" sz="1400" b="1" dirty="0"/>
          </a:p>
          <a:p>
            <a:pPr indent="457200" algn="just" defTabSz="266700">
              <a:lnSpc>
                <a:spcPct val="150000"/>
              </a:lnSpc>
              <a:spcBef>
                <a:spcPct val="0"/>
              </a:spcBef>
              <a:spcAft>
                <a:spcPct val="0"/>
              </a:spcAft>
            </a:pPr>
            <a:r>
              <a:rPr lang="zh-CN" altLang="en-US" sz="1400" dirty="0"/>
              <a:t>访谈是一种通过与干系人直接交谈来获得需求信息的正式或非正式的方法</a:t>
            </a:r>
            <a:r>
              <a:rPr lang="en-US" altLang="zh-CN" sz="1400" dirty="0"/>
              <a:t>,</a:t>
            </a:r>
            <a:r>
              <a:rPr lang="zh-CN" altLang="en-US" sz="1400" dirty="0"/>
              <a:t>通常会选择具有代表性的受访者</a:t>
            </a:r>
            <a:r>
              <a:rPr lang="en-US" altLang="zh-CN" sz="1400" dirty="0"/>
              <a:t>,</a:t>
            </a:r>
            <a:r>
              <a:rPr lang="zh-CN" altLang="en-US" sz="1400" dirty="0"/>
              <a:t>如最终用户、相关业务部门负责人、客户代表、领域专家等。访谈可以采用“一对一”的形式</a:t>
            </a:r>
            <a:r>
              <a:rPr lang="en-US" altLang="zh-CN" sz="1400" dirty="0"/>
              <a:t>,</a:t>
            </a:r>
            <a:r>
              <a:rPr lang="zh-CN" altLang="en-US" sz="1400" dirty="0"/>
              <a:t>也可以采用多位访问者与多位受访者共同参与的小组访谈形式。通过预先设计或即兴提出的开放式问题</a:t>
            </a:r>
            <a:r>
              <a:rPr lang="en-US" altLang="zh-CN" sz="1400" dirty="0"/>
              <a:t>,</a:t>
            </a:r>
            <a:r>
              <a:rPr lang="zh-CN" altLang="en-US" sz="1400" dirty="0"/>
              <a:t>访谈者引导受访者深入讨论。通过倾听和记录受访者的反馈</a:t>
            </a:r>
            <a:r>
              <a:rPr lang="en-US" altLang="zh-CN" sz="1400" dirty="0"/>
              <a:t>,</a:t>
            </a:r>
            <a:r>
              <a:rPr lang="zh-CN" altLang="en-US" sz="1400" dirty="0"/>
              <a:t>团队能够整理和分析关键信息</a:t>
            </a:r>
            <a:r>
              <a:rPr lang="en-US" altLang="zh-CN" sz="1400" dirty="0"/>
              <a:t>,</a:t>
            </a:r>
            <a:r>
              <a:rPr lang="zh-CN" altLang="en-US" sz="1400" dirty="0"/>
              <a:t>识别出项目可交付成果的特征和功能。这种方法不仅能深入理解用户的需求</a:t>
            </a:r>
            <a:r>
              <a:rPr lang="en-US" altLang="zh-CN" sz="1400" dirty="0"/>
              <a:t>,</a:t>
            </a:r>
            <a:r>
              <a:rPr lang="zh-CN" altLang="en-US" sz="1400" dirty="0"/>
              <a:t>还能增强团队与用户之间的关系</a:t>
            </a:r>
            <a:r>
              <a:rPr lang="en-US" altLang="zh-CN" sz="1400" dirty="0"/>
              <a:t>,</a:t>
            </a:r>
            <a:r>
              <a:rPr lang="zh-CN" altLang="en-US" sz="1400" dirty="0"/>
              <a:t>为项目的成功奠定坚实基础。</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67799690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ADD372-C85E-BC22-9DA1-175F9AA7521A}"/>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0BF9FFE9-D94B-711E-2BDB-AF69123D5FED}"/>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AD24D497-481B-8A36-D7E4-E241B384DFD5}"/>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收集需求的方法</a:t>
            </a:r>
          </a:p>
        </p:txBody>
      </p:sp>
      <p:grpSp>
        <p:nvGrpSpPr>
          <p:cNvPr id="9" name="组合 8">
            <a:extLst>
              <a:ext uri="{FF2B5EF4-FFF2-40B4-BE49-F238E27FC236}">
                <a16:creationId xmlns:a16="http://schemas.microsoft.com/office/drawing/2014/main" id="{B7A3BE5E-153B-9CF3-5B8B-C6D7B28CF4DA}"/>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B059E4DC-81AB-58CB-C950-A57AE56A51BD}"/>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881432DB-3B0C-5EE7-6908-D56CA3863FE4}"/>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0DEE0ED6-8E15-98D4-5210-B6FD4953D41B}"/>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0BFEF616-76C9-4ABC-706D-B7200F2090A2}"/>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DF9CDB3B-E3C3-875E-59B3-08D4A39DE9FF}"/>
              </a:ext>
            </a:extLst>
          </p:cNvPr>
          <p:cNvSpPr txBox="1"/>
          <p:nvPr/>
        </p:nvSpPr>
        <p:spPr>
          <a:xfrm>
            <a:off x="277177" y="796776"/>
            <a:ext cx="8216900" cy="3931846"/>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b="1" dirty="0"/>
              <a:t>3.</a:t>
            </a:r>
            <a:r>
              <a:rPr lang="zh-CN" altLang="en-US" sz="1400" b="1" dirty="0"/>
              <a:t>头脑风暴</a:t>
            </a:r>
            <a:endParaRPr lang="en-US" altLang="zh-CN" sz="1400" b="1" dirty="0"/>
          </a:p>
          <a:p>
            <a:pPr indent="457200" algn="just" defTabSz="266700">
              <a:lnSpc>
                <a:spcPct val="150000"/>
              </a:lnSpc>
              <a:spcBef>
                <a:spcPct val="0"/>
              </a:spcBef>
              <a:spcAft>
                <a:spcPct val="0"/>
              </a:spcAft>
            </a:pPr>
            <a:r>
              <a:rPr lang="zh-CN" altLang="en-US" sz="1400" dirty="0"/>
              <a:t>头脑风暴是一种用于收集软件项目需求的创意激发方法</a:t>
            </a:r>
            <a:r>
              <a:rPr lang="en-US" altLang="zh-CN" sz="1400" dirty="0"/>
              <a:t>,</a:t>
            </a:r>
            <a:r>
              <a:rPr lang="zh-CN" altLang="en-US" sz="1400" dirty="0"/>
              <a:t>旨在通过鼓励参与者自由表达观点</a:t>
            </a:r>
            <a:r>
              <a:rPr lang="en-US" altLang="zh-CN" sz="1400" dirty="0"/>
              <a:t>,</a:t>
            </a:r>
            <a:r>
              <a:rPr lang="zh-CN" altLang="en-US" sz="1400" dirty="0"/>
              <a:t>集思广益</a:t>
            </a:r>
            <a:r>
              <a:rPr lang="en-US" altLang="zh-CN" sz="1400" dirty="0"/>
              <a:t>,</a:t>
            </a:r>
            <a:r>
              <a:rPr lang="zh-CN" altLang="en-US" sz="1400" dirty="0"/>
              <a:t>发现潜在需求。使用该方法时</a:t>
            </a:r>
            <a:r>
              <a:rPr lang="en-US" altLang="zh-CN" sz="1400" dirty="0"/>
              <a:t>,</a:t>
            </a:r>
            <a:r>
              <a:rPr lang="zh-CN" altLang="en-US" sz="1400" dirty="0"/>
              <a:t>通常会邀请来自客户、开发人员、产品经理和设计师等不同专业背景的干系人</a:t>
            </a:r>
            <a:r>
              <a:rPr lang="en-US" altLang="zh-CN" sz="1400" dirty="0"/>
              <a:t>,</a:t>
            </a:r>
            <a:r>
              <a:rPr lang="zh-CN" altLang="en-US" sz="1400" dirty="0"/>
              <a:t>围绕特定主题进行讨论</a:t>
            </a:r>
            <a:r>
              <a:rPr lang="en-US" altLang="zh-CN" sz="1400" dirty="0"/>
              <a:t>,</a:t>
            </a:r>
            <a:r>
              <a:rPr lang="zh-CN" altLang="en-US" sz="1400" dirty="0"/>
              <a:t>以便全面挖掘项目需求。可以使用白板或在线工具记录每位参与者的想法</a:t>
            </a:r>
            <a:r>
              <a:rPr lang="en-US" altLang="zh-CN" sz="1400" dirty="0"/>
              <a:t>,</a:t>
            </a:r>
            <a:r>
              <a:rPr lang="zh-CN" altLang="en-US" sz="1400" dirty="0"/>
              <a:t>最终通过整理和优先级排序识别出最重要和可行的需求。这种方法不仅能够促进创意的碰撞</a:t>
            </a:r>
            <a:r>
              <a:rPr lang="en-US" altLang="zh-CN" sz="1400" dirty="0"/>
              <a:t>,</a:t>
            </a:r>
            <a:r>
              <a:rPr lang="zh-CN" altLang="en-US" sz="1400" dirty="0"/>
              <a:t>还增强了团队间的协作与沟通。</a:t>
            </a:r>
            <a:endParaRPr lang="en-US" altLang="zh-CN" sz="1400" dirty="0"/>
          </a:p>
          <a:p>
            <a:pPr indent="457200" algn="just" defTabSz="266700">
              <a:lnSpc>
                <a:spcPct val="150000"/>
              </a:lnSpc>
              <a:spcBef>
                <a:spcPct val="0"/>
              </a:spcBef>
              <a:spcAft>
                <a:spcPct val="0"/>
              </a:spcAft>
            </a:pPr>
            <a:r>
              <a:rPr lang="en-US" altLang="zh-CN" sz="1400" b="1" dirty="0"/>
              <a:t>4.</a:t>
            </a:r>
            <a:r>
              <a:rPr lang="zh-CN" altLang="en-US" sz="1400" b="1" dirty="0"/>
              <a:t>名义小组</a:t>
            </a:r>
            <a:endParaRPr lang="en-US" altLang="zh-CN" sz="1400" b="1" dirty="0"/>
          </a:p>
          <a:p>
            <a:pPr indent="457200" algn="just" defTabSz="266700">
              <a:lnSpc>
                <a:spcPct val="150000"/>
              </a:lnSpc>
              <a:spcBef>
                <a:spcPct val="0"/>
              </a:spcBef>
              <a:spcAft>
                <a:spcPct val="0"/>
              </a:spcAft>
            </a:pPr>
            <a:r>
              <a:rPr lang="zh-CN" altLang="en-US" sz="1400" dirty="0"/>
              <a:t>名义小组是一种促进头脑风暴的结构化需求收集方法</a:t>
            </a:r>
            <a:r>
              <a:rPr lang="en-US" altLang="zh-CN" sz="1400" dirty="0"/>
              <a:t>,</a:t>
            </a:r>
            <a:r>
              <a:rPr lang="zh-CN" altLang="en-US" sz="1400" dirty="0"/>
              <a:t>通过投票排列并筛选出最有用的创意</a:t>
            </a:r>
            <a:r>
              <a:rPr lang="en-US" altLang="zh-CN" sz="1400" dirty="0"/>
              <a:t>,</a:t>
            </a:r>
            <a:r>
              <a:rPr lang="zh-CN" altLang="en-US" sz="1400" dirty="0"/>
              <a:t>以便进一步开展讨论或确定优先级。该方法通常由一位主持人引导</a:t>
            </a:r>
            <a:r>
              <a:rPr lang="en-US" altLang="zh-CN" sz="1400" dirty="0"/>
              <a:t>,</a:t>
            </a:r>
            <a:r>
              <a:rPr lang="zh-CN" altLang="en-US" sz="1400" dirty="0"/>
              <a:t>首先向参与者提出一个问题</a:t>
            </a:r>
            <a:r>
              <a:rPr lang="en-US" altLang="zh-CN" sz="1400" dirty="0"/>
              <a:t>,</a:t>
            </a:r>
            <a:r>
              <a:rPr lang="zh-CN" altLang="en-US" sz="1400" dirty="0"/>
              <a:t>参与者经独立思考后记录自己的想法</a:t>
            </a:r>
            <a:r>
              <a:rPr lang="en-US" altLang="zh-CN" sz="1400" dirty="0"/>
              <a:t>,</a:t>
            </a:r>
            <a:r>
              <a:rPr lang="zh-CN" altLang="en-US" sz="1400" dirty="0"/>
              <a:t>主持人在白板或活动挂图上汇总所有意见。参与者可以对这些想法进行讨论与澄清</a:t>
            </a:r>
            <a:r>
              <a:rPr lang="en-US" altLang="zh-CN" sz="1400" dirty="0"/>
              <a:t>,</a:t>
            </a:r>
            <a:r>
              <a:rPr lang="zh-CN" altLang="en-US" sz="1400" dirty="0"/>
              <a:t>最后通过匿名投票来确定优先级和重要性</a:t>
            </a:r>
            <a:r>
              <a:rPr lang="en-US" altLang="zh-CN" sz="1400" dirty="0"/>
              <a:t>,</a:t>
            </a:r>
            <a:r>
              <a:rPr lang="zh-CN" altLang="en-US" sz="1400" dirty="0"/>
              <a:t>选出得分最高的创意。名义小组能够有效地结合个体与集体的智慧</a:t>
            </a:r>
            <a:r>
              <a:rPr lang="en-US" altLang="zh-CN" sz="1400" dirty="0"/>
              <a:t>,</a:t>
            </a:r>
            <a:r>
              <a:rPr lang="zh-CN" altLang="en-US" sz="1400" dirty="0"/>
              <a:t>确保每位参与者都有机会表达观点</a:t>
            </a:r>
            <a:r>
              <a:rPr lang="en-US" altLang="zh-CN" sz="1400" dirty="0"/>
              <a:t>,</a:t>
            </a:r>
            <a:r>
              <a:rPr lang="zh-CN" altLang="en-US" sz="1400" dirty="0"/>
              <a:t>减少个人偏见的影响。</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355321858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F358EC7-0797-A801-A7BB-7EC63625B934}"/>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7E3E4658-470E-E086-4FC9-985B50E84128}"/>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3C3D99AB-4B81-AE2B-7744-522599C24E41}"/>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收集需求的方法</a:t>
            </a:r>
          </a:p>
        </p:txBody>
      </p:sp>
      <p:grpSp>
        <p:nvGrpSpPr>
          <p:cNvPr id="9" name="组合 8">
            <a:extLst>
              <a:ext uri="{FF2B5EF4-FFF2-40B4-BE49-F238E27FC236}">
                <a16:creationId xmlns:a16="http://schemas.microsoft.com/office/drawing/2014/main" id="{033910B1-5153-F6A2-F85F-5A3F18CDA94B}"/>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1CB15E24-154A-1C1D-E0A1-276D6844FE3B}"/>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BAA92DCD-7816-C585-FE82-B02EED6B4D08}"/>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ABE1908A-402D-0FE6-CDF3-1EC83624F2A9}"/>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D8652366-88E8-1A6D-9FB1-B0DFA8890532}"/>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07EA8407-4B28-0E05-E592-6F16B204464E}"/>
              </a:ext>
            </a:extLst>
          </p:cNvPr>
          <p:cNvSpPr txBox="1"/>
          <p:nvPr/>
        </p:nvSpPr>
        <p:spPr>
          <a:xfrm>
            <a:off x="277177" y="796776"/>
            <a:ext cx="8216900" cy="3931846"/>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b="1" dirty="0"/>
              <a:t>5.</a:t>
            </a:r>
            <a:r>
              <a:rPr lang="zh-CN" altLang="en-US" sz="1400" b="1" dirty="0"/>
              <a:t>焦点小组</a:t>
            </a:r>
            <a:endParaRPr lang="en-US" altLang="zh-CN" sz="1400" b="1" dirty="0"/>
          </a:p>
          <a:p>
            <a:pPr indent="457200" algn="just" defTabSz="266700">
              <a:lnSpc>
                <a:spcPct val="150000"/>
              </a:lnSpc>
              <a:spcBef>
                <a:spcPct val="0"/>
              </a:spcBef>
              <a:spcAft>
                <a:spcPct val="0"/>
              </a:spcAft>
            </a:pPr>
            <a:r>
              <a:rPr lang="zh-CN" altLang="en-US" sz="1400" dirty="0"/>
              <a:t>焦点小组是一种围绕特定主题进行互动式讨论的需求收集方法</a:t>
            </a:r>
            <a:r>
              <a:rPr lang="en-US" altLang="zh-CN" sz="1400" dirty="0"/>
              <a:t>,</a:t>
            </a:r>
            <a:r>
              <a:rPr lang="zh-CN" altLang="en-US" sz="1400" dirty="0"/>
              <a:t>通常邀请预定的干系人</a:t>
            </a:r>
            <a:r>
              <a:rPr lang="en-US" altLang="zh-CN" sz="1400" dirty="0"/>
              <a:t>,</a:t>
            </a:r>
            <a:r>
              <a:rPr lang="zh-CN" altLang="en-US" sz="1400" dirty="0"/>
              <a:t>如最终用户、客户、主题专家等</a:t>
            </a:r>
            <a:r>
              <a:rPr lang="en-US" altLang="zh-CN" sz="1400" dirty="0"/>
              <a:t>,</a:t>
            </a:r>
            <a:r>
              <a:rPr lang="zh-CN" altLang="en-US" sz="1400" dirty="0"/>
              <a:t>了解他们对所讨论的产品、服务或成果的期望和态度。焦点小组通常会由一位受过培训的主持人引导</a:t>
            </a:r>
            <a:r>
              <a:rPr lang="en-US" altLang="zh-CN" sz="1400" dirty="0"/>
              <a:t>,</a:t>
            </a:r>
            <a:r>
              <a:rPr lang="zh-CN" altLang="en-US" sz="1400" dirty="0"/>
              <a:t>确保讨论有序进行</a:t>
            </a:r>
            <a:r>
              <a:rPr lang="en-US" altLang="zh-CN" sz="1400" dirty="0"/>
              <a:t>,</a:t>
            </a:r>
            <a:r>
              <a:rPr lang="zh-CN" altLang="en-US" sz="1400" dirty="0"/>
              <a:t>并鼓励参与者自由分享观点、经验和想法</a:t>
            </a:r>
            <a:r>
              <a:rPr lang="en-US" altLang="zh-CN" sz="1400" dirty="0"/>
              <a:t>,</a:t>
            </a:r>
            <a:r>
              <a:rPr lang="zh-CN" altLang="en-US" sz="1400" dirty="0"/>
              <a:t>深入挖掘用户潜在的需求、期望和痛点。焦点小组往往比“一对一”的访谈更加热烈。</a:t>
            </a:r>
            <a:endParaRPr lang="en-US" altLang="zh-CN" sz="1400" dirty="0"/>
          </a:p>
          <a:p>
            <a:pPr indent="457200" algn="just" defTabSz="266700">
              <a:lnSpc>
                <a:spcPct val="150000"/>
              </a:lnSpc>
              <a:spcBef>
                <a:spcPct val="0"/>
              </a:spcBef>
              <a:spcAft>
                <a:spcPct val="0"/>
              </a:spcAft>
            </a:pPr>
            <a:r>
              <a:rPr lang="en-US" altLang="zh-CN" sz="1400" b="1" dirty="0"/>
              <a:t>6.</a:t>
            </a:r>
            <a:r>
              <a:rPr lang="zh-CN" altLang="en-US" sz="1400" b="1" dirty="0"/>
              <a:t>原型法</a:t>
            </a:r>
            <a:endParaRPr lang="en-US" altLang="zh-CN" sz="1400" b="1" dirty="0"/>
          </a:p>
          <a:p>
            <a:pPr indent="457200" algn="just" defTabSz="266700">
              <a:lnSpc>
                <a:spcPct val="150000"/>
              </a:lnSpc>
              <a:spcBef>
                <a:spcPct val="0"/>
              </a:spcBef>
              <a:spcAft>
                <a:spcPct val="0"/>
              </a:spcAft>
            </a:pPr>
            <a:r>
              <a:rPr lang="zh-CN" altLang="en-US" sz="1400" dirty="0"/>
              <a:t>原型法是一种通过构建初步模型来收集需求的方法</a:t>
            </a:r>
            <a:r>
              <a:rPr lang="en-US" altLang="zh-CN" sz="1400" dirty="0"/>
              <a:t>,</a:t>
            </a:r>
            <a:r>
              <a:rPr lang="zh-CN" altLang="en-US" sz="1400" dirty="0"/>
              <a:t>旨在帮助客户和干系人更清晰地理解系统的功能和特性。软件系统的原型可以采用线框图、交互式原型、故事板和高保真原型等形式</a:t>
            </a:r>
            <a:r>
              <a:rPr lang="en-US" altLang="zh-CN" sz="1400" dirty="0"/>
              <a:t>,</a:t>
            </a:r>
            <a:r>
              <a:rPr lang="zh-CN" altLang="en-US" sz="1400" dirty="0"/>
              <a:t>展示用户界面、交互流程和核心功能</a:t>
            </a:r>
            <a:r>
              <a:rPr lang="en-US" altLang="zh-CN" sz="1400" dirty="0"/>
              <a:t>,</a:t>
            </a:r>
            <a:r>
              <a:rPr lang="zh-CN" altLang="en-US" sz="1400" dirty="0"/>
              <a:t>使客户更好地理解系统并提供反馈。由于原型具有可操作性</a:t>
            </a:r>
            <a:r>
              <a:rPr lang="en-US" altLang="zh-CN" sz="1400" dirty="0"/>
              <a:t>,</a:t>
            </a:r>
            <a:r>
              <a:rPr lang="zh-CN" altLang="en-US" sz="1400" dirty="0"/>
              <a:t>干系人能够直接体验最终产品的模型</a:t>
            </a:r>
            <a:r>
              <a:rPr lang="en-US" altLang="zh-CN" sz="1400" dirty="0"/>
              <a:t>,</a:t>
            </a:r>
            <a:r>
              <a:rPr lang="zh-CN" altLang="en-US" sz="1400" dirty="0"/>
              <a:t>而不仅是进行抽象的需求讨论。原型法是一种渐进且细致的过程</a:t>
            </a:r>
            <a:r>
              <a:rPr lang="en-US" altLang="zh-CN" sz="1400" dirty="0"/>
              <a:t>,</a:t>
            </a:r>
            <a:r>
              <a:rPr lang="zh-CN" altLang="en-US" sz="1400" dirty="0"/>
              <a:t>经历模型创建、用户体验、反馈收集和原型修改的数次循环迭代</a:t>
            </a:r>
            <a:r>
              <a:rPr lang="en-US" altLang="zh-CN" sz="1400" dirty="0"/>
              <a:t>,</a:t>
            </a:r>
            <a:r>
              <a:rPr lang="zh-CN" altLang="en-US" sz="1400" dirty="0"/>
              <a:t>直到获取足够的需求信息并满足客户的期望</a:t>
            </a:r>
            <a:r>
              <a:rPr lang="en-US" altLang="zh-CN" sz="1400" dirty="0"/>
              <a:t>,</a:t>
            </a:r>
            <a:r>
              <a:rPr lang="zh-CN" altLang="en-US" sz="1400" dirty="0"/>
              <a:t>最终进入设计阶段。这种方法不仅能够有效降低后续开发的风险</a:t>
            </a:r>
            <a:r>
              <a:rPr lang="en-US" altLang="zh-CN" sz="1400" dirty="0"/>
              <a:t>,</a:t>
            </a:r>
            <a:r>
              <a:rPr lang="zh-CN" altLang="en-US" sz="1400" dirty="0"/>
              <a:t>还能确保产品更加符合客户需求。</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416557984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B9AF010-02F2-0D0F-AC78-C39838E458AC}"/>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D57B1B7F-EA8C-B786-6614-579149EBAD10}"/>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3D06C593-15AB-CBA7-3CD1-947223045F83}"/>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收集需求的方法</a:t>
            </a:r>
          </a:p>
        </p:txBody>
      </p:sp>
      <p:grpSp>
        <p:nvGrpSpPr>
          <p:cNvPr id="9" name="组合 8">
            <a:extLst>
              <a:ext uri="{FF2B5EF4-FFF2-40B4-BE49-F238E27FC236}">
                <a16:creationId xmlns:a16="http://schemas.microsoft.com/office/drawing/2014/main" id="{231C1CC9-0A4B-3640-2F06-85A5A2763BBF}"/>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2BA3FD60-BA9C-8DA2-DBED-CF55184078BE}"/>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EB39E49B-B4DF-8667-DCBB-4C7BCC16E834}"/>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E19113B0-3ADA-895D-2462-1A0C19231D41}"/>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B1271EC9-12D0-A735-B054-2352074A4D16}"/>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E1226C98-A9C4-8FBB-F9A2-F7A46D9171B2}"/>
              </a:ext>
            </a:extLst>
          </p:cNvPr>
          <p:cNvSpPr txBox="1"/>
          <p:nvPr/>
        </p:nvSpPr>
        <p:spPr>
          <a:xfrm>
            <a:off x="277177" y="796776"/>
            <a:ext cx="8216900" cy="3608680"/>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b="1" dirty="0"/>
              <a:t>7.</a:t>
            </a:r>
            <a:r>
              <a:rPr lang="zh-CN" altLang="en-US" sz="1400" b="1" dirty="0"/>
              <a:t>标杆对照</a:t>
            </a:r>
            <a:endParaRPr lang="en-US" altLang="zh-CN" sz="1400" b="1" dirty="0"/>
          </a:p>
          <a:p>
            <a:pPr indent="457200" algn="just" defTabSz="266700">
              <a:lnSpc>
                <a:spcPct val="150000"/>
              </a:lnSpc>
              <a:spcBef>
                <a:spcPct val="0"/>
              </a:spcBef>
              <a:spcAft>
                <a:spcPct val="0"/>
              </a:spcAft>
            </a:pPr>
            <a:r>
              <a:rPr lang="zh-CN" altLang="en-US" sz="1400" dirty="0"/>
              <a:t>标杆对照是一种通过比较自身产品与行业标准或最佳实践</a:t>
            </a:r>
            <a:r>
              <a:rPr lang="en-US" altLang="zh-CN" sz="1400" dirty="0"/>
              <a:t>,</a:t>
            </a:r>
            <a:r>
              <a:rPr lang="zh-CN" altLang="en-US" sz="1400" dirty="0"/>
              <a:t>系统性地收集和分析需求的方法。通过与标杆对象的对比</a:t>
            </a:r>
            <a:r>
              <a:rPr lang="en-US" altLang="zh-CN" sz="1400" dirty="0"/>
              <a:t>,</a:t>
            </a:r>
            <a:r>
              <a:rPr lang="zh-CN" altLang="en-US" sz="1400" dirty="0"/>
              <a:t>可以深入分析两者在功能、用户满意度、市场需求等方面的差距。这一过程有助于识别未满足的需求、潜在的功能改进点以及市场机会</a:t>
            </a:r>
            <a:r>
              <a:rPr lang="en-US" altLang="zh-CN" sz="1400" dirty="0"/>
              <a:t>,</a:t>
            </a:r>
            <a:r>
              <a:rPr lang="zh-CN" altLang="en-US" sz="1400" dirty="0"/>
              <a:t>从而形成相应的产品改进建议</a:t>
            </a:r>
            <a:r>
              <a:rPr lang="en-US" altLang="zh-CN" sz="1400" dirty="0"/>
              <a:t>,</a:t>
            </a:r>
            <a:r>
              <a:rPr lang="zh-CN" altLang="en-US" sz="1400" dirty="0"/>
              <a:t>提升系统的竞争力和客户体验。在选择标杆对象时</a:t>
            </a:r>
            <a:r>
              <a:rPr lang="en-US" altLang="zh-CN" sz="1400" dirty="0"/>
              <a:t>,</a:t>
            </a:r>
            <a:r>
              <a:rPr lang="zh-CN" altLang="en-US" sz="1400" dirty="0"/>
              <a:t>可以考虑内部标杆</a:t>
            </a:r>
            <a:r>
              <a:rPr lang="en-US" altLang="zh-CN" sz="1400" dirty="0"/>
              <a:t>(</a:t>
            </a:r>
            <a:r>
              <a:rPr lang="zh-CN" altLang="en-US" sz="1400" dirty="0"/>
              <a:t>如公司其他成功产品</a:t>
            </a:r>
            <a:r>
              <a:rPr lang="en-US" altLang="zh-CN" sz="1400" dirty="0"/>
              <a:t>)</a:t>
            </a:r>
            <a:r>
              <a:rPr lang="zh-CN" altLang="en-US" sz="1400" dirty="0"/>
              <a:t>或外部标杆</a:t>
            </a:r>
            <a:r>
              <a:rPr lang="en-US" altLang="zh-CN" sz="1400" dirty="0"/>
              <a:t>(</a:t>
            </a:r>
            <a:r>
              <a:rPr lang="zh-CN" altLang="en-US" sz="1400" dirty="0"/>
              <a:t>如行业内表现卓越的竞争对手或相似产品</a:t>
            </a:r>
            <a:r>
              <a:rPr lang="en-US" altLang="zh-CN" sz="1400" dirty="0"/>
              <a:t>)</a:t>
            </a:r>
            <a:r>
              <a:rPr lang="zh-CN" altLang="en-US" sz="1400" dirty="0"/>
              <a:t>。</a:t>
            </a:r>
            <a:endParaRPr lang="en-US" altLang="zh-CN" sz="1400" dirty="0"/>
          </a:p>
          <a:p>
            <a:pPr indent="457200" algn="just" defTabSz="266700">
              <a:lnSpc>
                <a:spcPct val="150000"/>
              </a:lnSpc>
              <a:spcBef>
                <a:spcPct val="0"/>
              </a:spcBef>
              <a:spcAft>
                <a:spcPct val="0"/>
              </a:spcAft>
            </a:pPr>
            <a:r>
              <a:rPr lang="en-US" altLang="zh-CN" sz="1400" b="1" dirty="0"/>
              <a:t>8.</a:t>
            </a:r>
            <a:r>
              <a:rPr lang="zh-CN" altLang="en-US" sz="1400" b="1" dirty="0"/>
              <a:t>观察流程</a:t>
            </a:r>
            <a:endParaRPr lang="en-US" altLang="zh-CN" sz="1400" b="1" dirty="0"/>
          </a:p>
          <a:p>
            <a:pPr indent="457200" algn="just" defTabSz="266700">
              <a:lnSpc>
                <a:spcPct val="150000"/>
              </a:lnSpc>
              <a:spcBef>
                <a:spcPct val="0"/>
              </a:spcBef>
              <a:spcAft>
                <a:spcPct val="0"/>
              </a:spcAft>
            </a:pPr>
            <a:r>
              <a:rPr lang="zh-CN" altLang="en-US" sz="1400" dirty="0"/>
              <a:t>观察流程是一种通过直接观察用户在真实工作环境中的行为</a:t>
            </a:r>
            <a:r>
              <a:rPr lang="en-US" altLang="zh-CN" sz="1400" dirty="0"/>
              <a:t>,</a:t>
            </a:r>
            <a:r>
              <a:rPr lang="zh-CN" altLang="en-US" sz="1400" dirty="0"/>
              <a:t>以识别现有流程中的用户需求和潜在问题的方法。当用户难以清晰地表达需求时</a:t>
            </a:r>
            <a:r>
              <a:rPr lang="en-US" altLang="zh-CN" sz="1400" dirty="0"/>
              <a:t>,</a:t>
            </a:r>
            <a:r>
              <a:rPr lang="zh-CN" altLang="en-US" sz="1400" dirty="0"/>
              <a:t>观察者可以关注业务专家的操作或亲自参与工作流程</a:t>
            </a:r>
            <a:r>
              <a:rPr lang="en-US" altLang="zh-CN" sz="1400" dirty="0"/>
              <a:t>,</a:t>
            </a:r>
            <a:r>
              <a:rPr lang="zh-CN" altLang="en-US" sz="1400" dirty="0"/>
              <a:t>以深入理解用户的真实体验和遇到的挑战。通过详细记录和分析这些观察结果</a:t>
            </a:r>
            <a:r>
              <a:rPr lang="en-US" altLang="zh-CN" sz="1400" dirty="0"/>
              <a:t>,</a:t>
            </a:r>
            <a:r>
              <a:rPr lang="zh-CN" altLang="en-US" sz="1400" dirty="0"/>
              <a:t>结合用户反馈</a:t>
            </a:r>
            <a:r>
              <a:rPr lang="en-US" altLang="zh-CN" sz="1400" dirty="0"/>
              <a:t>,</a:t>
            </a:r>
            <a:r>
              <a:rPr lang="zh-CN" altLang="en-US" sz="1400" dirty="0"/>
              <a:t>可以形成更贴近实际的改进方案</a:t>
            </a:r>
            <a:r>
              <a:rPr lang="en-US" altLang="zh-CN" sz="1400" dirty="0"/>
              <a:t>,</a:t>
            </a:r>
            <a:r>
              <a:rPr lang="zh-CN" altLang="en-US" sz="1400" dirty="0"/>
              <a:t>从而提高工作效率和用户满意度。</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56537709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2C6537-B450-B08D-6169-B78ABEEA96A6}"/>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19C4F919-72F3-F887-7D5D-D652ACDB0058}"/>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6A473F7D-52A5-5407-37FB-64EFAE49FC1D}"/>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收集需求的成果</a:t>
            </a:r>
          </a:p>
        </p:txBody>
      </p:sp>
      <p:grpSp>
        <p:nvGrpSpPr>
          <p:cNvPr id="9" name="组合 8">
            <a:extLst>
              <a:ext uri="{FF2B5EF4-FFF2-40B4-BE49-F238E27FC236}">
                <a16:creationId xmlns:a16="http://schemas.microsoft.com/office/drawing/2014/main" id="{04CF2D76-54B9-FA10-E329-AE72CC04D41D}"/>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044BDD2C-9290-A98B-81A4-1F336A969ADC}"/>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C971D5D8-E15A-8BEB-07DA-102D47C2D263}"/>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2050A13D-1A34-9281-113E-5F1E808F2FAE}"/>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12BD4502-EF80-B528-4976-0E2DB1184C5D}"/>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B84FF9A2-1664-2D1F-2E67-F9694D5EAE8F}"/>
              </a:ext>
            </a:extLst>
          </p:cNvPr>
          <p:cNvSpPr txBox="1"/>
          <p:nvPr/>
        </p:nvSpPr>
        <p:spPr>
          <a:xfrm>
            <a:off x="201295" y="636270"/>
            <a:ext cx="8626475" cy="1621213"/>
          </a:xfrm>
          <a:prstGeom prst="rect">
            <a:avLst/>
          </a:prstGeom>
        </p:spPr>
        <p:txBody>
          <a:bodyPr wrap="square">
            <a:spAutoFit/>
          </a:bodyPr>
          <a:lstStyle/>
          <a:p>
            <a:pPr indent="457200" algn="just" defTabSz="266700">
              <a:lnSpc>
                <a:spcPct val="120000"/>
              </a:lnSpc>
            </a:pPr>
            <a:r>
              <a:rPr lang="en-US" altLang="zh-CN" sz="1400" b="1" dirty="0"/>
              <a:t>1.</a:t>
            </a:r>
            <a:r>
              <a:rPr lang="zh-CN" altLang="en-US" sz="1400" b="1" dirty="0"/>
              <a:t>需求文件</a:t>
            </a:r>
            <a:endParaRPr lang="en-US" altLang="zh-CN" sz="1400" b="1" dirty="0"/>
          </a:p>
          <a:p>
            <a:pPr indent="457200" algn="just" defTabSz="266700">
              <a:lnSpc>
                <a:spcPct val="120000"/>
              </a:lnSpc>
            </a:pPr>
            <a:r>
              <a:rPr lang="zh-CN" altLang="en-US" sz="1400" dirty="0"/>
              <a:t>需求文件是描述各项需求如何满足项目相关业务需求的文档。需求文件既可以是一份按照干系人和优先级分类列出全部需求的简单清单</a:t>
            </a:r>
            <a:r>
              <a:rPr lang="en-US" altLang="zh-CN" sz="1400" dirty="0"/>
              <a:t>,</a:t>
            </a:r>
            <a:r>
              <a:rPr lang="zh-CN" altLang="en-US" sz="1400" dirty="0"/>
              <a:t>也可以是一份包含内容摘要、细节描述和附件等内容的详细文件。对软件项目而言</a:t>
            </a:r>
            <a:r>
              <a:rPr lang="en-US" altLang="zh-CN" sz="1400" dirty="0"/>
              <a:t>,</a:t>
            </a:r>
            <a:r>
              <a:rPr lang="zh-CN" altLang="en-US" sz="1400" dirty="0"/>
              <a:t>需求文件一般包含项目概述、功能需求、性能需求、接口需求、运行维护需求以及约束条件等内容。</a:t>
            </a:r>
            <a:r>
              <a:rPr lang="en-US" altLang="zh-CN" sz="1400" dirty="0"/>
              <a:t>,</a:t>
            </a:r>
            <a:r>
              <a:rPr lang="zh-CN" altLang="en-US" sz="1400" dirty="0"/>
              <a:t>需求文件通常包括软件需求规格说明书，它是产品研发过程中的关键文档之一。</a:t>
            </a:r>
            <a:r>
              <a:rPr lang="zh-CN" altLang="en-US" sz="1400" dirty="0">
                <a:solidFill>
                  <a:srgbClr val="C00000"/>
                </a:solidFill>
              </a:rPr>
              <a:t>软件需求规格说明书</a:t>
            </a:r>
            <a:r>
              <a:rPr lang="zh-CN" altLang="en-US" sz="1400" dirty="0"/>
              <a:t>详细描述了软件的功能需求、非功能需求、性能指标等</a:t>
            </a:r>
            <a:r>
              <a:rPr lang="en-US" altLang="zh-CN" sz="1400" dirty="0"/>
              <a:t>,</a:t>
            </a:r>
            <a:r>
              <a:rPr lang="zh-CN" altLang="en-US" sz="1400" dirty="0"/>
              <a:t>确保开发团队对产品需求有清晰的理解。</a:t>
            </a:r>
            <a:endParaRPr lang="en-US" altLang="zh-CN" sz="1400" dirty="0"/>
          </a:p>
        </p:txBody>
      </p:sp>
      <p:graphicFrame>
        <p:nvGraphicFramePr>
          <p:cNvPr id="3" name="表格 2">
            <a:extLst>
              <a:ext uri="{FF2B5EF4-FFF2-40B4-BE49-F238E27FC236}">
                <a16:creationId xmlns:a16="http://schemas.microsoft.com/office/drawing/2014/main" id="{2ABCB35B-0565-DE84-98B0-A74462E97420}"/>
              </a:ext>
            </a:extLst>
          </p:cNvPr>
          <p:cNvGraphicFramePr>
            <a:graphicFrameLocks noGrp="1"/>
          </p:cNvGraphicFramePr>
          <p:nvPr/>
        </p:nvGraphicFramePr>
        <p:xfrm>
          <a:off x="1421129" y="2714710"/>
          <a:ext cx="6483985" cy="2123990"/>
        </p:xfrm>
        <a:graphic>
          <a:graphicData uri="http://schemas.openxmlformats.org/drawingml/2006/table">
            <a:tbl>
              <a:tblPr firstRow="1" bandRow="1">
                <a:tableStyleId>{5940675A-B579-460E-94D1-54222C63F5DA}</a:tableStyleId>
              </a:tblPr>
              <a:tblGrid>
                <a:gridCol w="2352973">
                  <a:extLst>
                    <a:ext uri="{9D8B030D-6E8A-4147-A177-3AD203B41FA5}">
                      <a16:colId xmlns:a16="http://schemas.microsoft.com/office/drawing/2014/main" val="1765420012"/>
                    </a:ext>
                  </a:extLst>
                </a:gridCol>
                <a:gridCol w="4131012">
                  <a:extLst>
                    <a:ext uri="{9D8B030D-6E8A-4147-A177-3AD203B41FA5}">
                      <a16:colId xmlns:a16="http://schemas.microsoft.com/office/drawing/2014/main" val="1269922596"/>
                    </a:ext>
                  </a:extLst>
                </a:gridCol>
              </a:tblGrid>
              <a:tr h="296782">
                <a:tc>
                  <a:txBody>
                    <a:bodyPr/>
                    <a:lstStyle/>
                    <a:p>
                      <a:r>
                        <a:rPr lang="zh-CN" altLang="en-US" sz="800" dirty="0"/>
                        <a:t>项目背景：</a:t>
                      </a:r>
                      <a:r>
                        <a:rPr lang="en-US" altLang="zh-CN" sz="800" dirty="0"/>
                        <a:t>________</a:t>
                      </a:r>
                      <a:endParaRPr lang="zh-CN" altLang="en-US" sz="800" dirty="0"/>
                    </a:p>
                  </a:txBody>
                  <a:tcPr>
                    <a:lnL w="12700" cap="flat" cmpd="sng" algn="ctr">
                      <a:noFill/>
                      <a:prstDash val="solid"/>
                      <a:round/>
                      <a:headEnd type="none" w="med" len="med"/>
                      <a:tailEnd type="none" w="med" len="med"/>
                    </a:lnL>
                  </a:tcPr>
                </a:tc>
                <a:tc>
                  <a:txBody>
                    <a:bodyPr/>
                    <a:lstStyle/>
                    <a:p>
                      <a:pPr algn="r"/>
                      <a:r>
                        <a:rPr lang="zh-CN" altLang="en-US" sz="800" dirty="0"/>
                        <a:t>日期：</a:t>
                      </a:r>
                      <a:r>
                        <a:rPr lang="en-US" altLang="zh-CN" sz="800" dirty="0"/>
                        <a:t>________</a:t>
                      </a:r>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747652828"/>
                  </a:ext>
                </a:extLst>
              </a:tr>
              <a:tr h="296782">
                <a:tc>
                  <a:txBody>
                    <a:bodyPr/>
                    <a:lstStyle/>
                    <a:p>
                      <a:r>
                        <a:rPr lang="zh-CN" altLang="en-US" sz="800" dirty="0"/>
                        <a:t>引言</a:t>
                      </a:r>
                    </a:p>
                  </a:txBody>
                  <a:tcPr>
                    <a:lnL w="12700" cap="flat" cmpd="sng" algn="ctr">
                      <a:noFill/>
                      <a:prstDash val="solid"/>
                      <a:round/>
                      <a:headEnd type="none" w="med" len="med"/>
                      <a:tailEnd type="none" w="med" len="med"/>
                    </a:lnL>
                  </a:tcPr>
                </a:tc>
                <a:tc>
                  <a:txBody>
                    <a:bodyPr/>
                    <a:lstStyle/>
                    <a:p>
                      <a:r>
                        <a:rPr lang="zh-CN" altLang="en-US" sz="800" dirty="0"/>
                        <a:t>介绍文档的目的、系统的范围、使用的术语和缩写</a:t>
                      </a:r>
                      <a:r>
                        <a:rPr lang="en-US" altLang="zh-CN" sz="800" dirty="0"/>
                        <a:t>,</a:t>
                      </a:r>
                      <a:r>
                        <a:rPr lang="zh-CN" altLang="en-US" sz="800" dirty="0"/>
                        <a:t>并提供参考文献</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506365527"/>
                  </a:ext>
                </a:extLst>
              </a:tr>
              <a:tr h="296782">
                <a:tc>
                  <a:txBody>
                    <a:bodyPr/>
                    <a:lstStyle/>
                    <a:p>
                      <a:r>
                        <a:rPr lang="zh-CN" altLang="en-US" sz="800" dirty="0"/>
                        <a:t>系统概述</a:t>
                      </a:r>
                    </a:p>
                  </a:txBody>
                  <a:tcPr>
                    <a:lnL w="12700" cap="flat" cmpd="sng" algn="ctr">
                      <a:noFill/>
                      <a:prstDash val="solid"/>
                      <a:round/>
                      <a:headEnd type="none" w="med" len="med"/>
                      <a:tailEnd type="none" w="med" len="med"/>
                    </a:lnL>
                  </a:tcPr>
                </a:tc>
                <a:tc>
                  <a:txBody>
                    <a:bodyPr/>
                    <a:lstStyle/>
                    <a:p>
                      <a:r>
                        <a:rPr lang="zh-CN" altLang="en-US" sz="800" dirty="0"/>
                        <a:t>概述系统的背景、目标和用户需求，说明系统的假设条件和约束</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176764859"/>
                  </a:ext>
                </a:extLst>
              </a:tr>
              <a:tr h="296782">
                <a:tc>
                  <a:txBody>
                    <a:bodyPr/>
                    <a:lstStyle/>
                    <a:p>
                      <a:r>
                        <a:rPr lang="zh-CN" altLang="en-US" sz="800" dirty="0"/>
                        <a:t>功能性需求</a:t>
                      </a:r>
                    </a:p>
                  </a:txBody>
                  <a:tcPr>
                    <a:lnL w="12700" cap="flat" cmpd="sng" algn="ctr">
                      <a:noFill/>
                      <a:prstDash val="solid"/>
                      <a:round/>
                      <a:headEnd type="none" w="med" len="med"/>
                      <a:tailEnd type="none" w="med" len="med"/>
                    </a:lnL>
                  </a:tcPr>
                </a:tc>
                <a:tc>
                  <a:txBody>
                    <a:bodyPr/>
                    <a:lstStyle/>
                    <a:p>
                      <a:r>
                        <a:rPr lang="zh-CN" altLang="en-US" sz="800" dirty="0"/>
                        <a:t>描述系统的主要功能</a:t>
                      </a:r>
                      <a:r>
                        <a:rPr lang="en-US" altLang="zh-CN" sz="800" dirty="0"/>
                        <a:t>,</a:t>
                      </a:r>
                      <a:r>
                        <a:rPr lang="zh-CN" altLang="en-US" sz="800" dirty="0"/>
                        <a:t>明确各需求的优先级</a:t>
                      </a:r>
                      <a:r>
                        <a:rPr lang="en-US" altLang="zh-CN" sz="800" dirty="0"/>
                        <a:t>,</a:t>
                      </a:r>
                      <a:r>
                        <a:rPr lang="zh-CN" altLang="en-US" sz="800" dirty="0"/>
                        <a:t>并详细描述每项功能的具体需求</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637108386"/>
                  </a:ext>
                </a:extLst>
              </a:tr>
              <a:tr h="296782">
                <a:tc>
                  <a:txBody>
                    <a:bodyPr/>
                    <a:lstStyle/>
                    <a:p>
                      <a:r>
                        <a:rPr lang="zh-CN" altLang="en-US" sz="800" dirty="0"/>
                        <a:t>非功能性需求</a:t>
                      </a:r>
                    </a:p>
                  </a:txBody>
                  <a:tcPr>
                    <a:lnL w="12700" cap="flat" cmpd="sng" algn="ctr">
                      <a:noFill/>
                      <a:prstDash val="solid"/>
                      <a:round/>
                      <a:headEnd type="none" w="med" len="med"/>
                      <a:tailEnd type="none" w="med" len="med"/>
                    </a:lnL>
                  </a:tcPr>
                </a:tc>
                <a:tc>
                  <a:txBody>
                    <a:bodyPr/>
                    <a:lstStyle/>
                    <a:p>
                      <a:r>
                        <a:rPr lang="zh-CN" altLang="en-US" sz="800" dirty="0"/>
                        <a:t>说明系统的性能、安全性、质量要求和其他约束需求</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168766167"/>
                  </a:ext>
                </a:extLst>
              </a:tr>
              <a:tr h="170751">
                <a:tc>
                  <a:txBody>
                    <a:bodyPr/>
                    <a:lstStyle/>
                    <a:p>
                      <a:r>
                        <a:rPr lang="zh-CN" altLang="en-US" sz="800" dirty="0"/>
                        <a:t>系统结构</a:t>
                      </a:r>
                    </a:p>
                  </a:txBody>
                  <a:tcPr>
                    <a:lnL w="12700" cap="flat" cmpd="sng" algn="ctr">
                      <a:noFill/>
                      <a:prstDash val="solid"/>
                      <a:round/>
                      <a:headEnd type="none" w="med" len="med"/>
                      <a:tailEnd type="none" w="med" len="med"/>
                    </a:lnL>
                  </a:tcPr>
                </a:tc>
                <a:tc>
                  <a:txBody>
                    <a:bodyPr/>
                    <a:lstStyle/>
                    <a:p>
                      <a:r>
                        <a:rPr lang="zh-CN" altLang="en-US" sz="800" dirty="0"/>
                        <a:t>描述系统与外部硬件、软件或其他系统的交互方式</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17776673"/>
                  </a:ext>
                </a:extLst>
              </a:tr>
              <a:tr h="170751">
                <a:tc>
                  <a:txBody>
                    <a:bodyPr/>
                    <a:lstStyle/>
                    <a:p>
                      <a:r>
                        <a:rPr lang="zh-CN" altLang="en-US" sz="800" dirty="0"/>
                        <a:t>涉及约束</a:t>
                      </a:r>
                    </a:p>
                  </a:txBody>
                  <a:tcPr>
                    <a:lnL w="12700" cap="flat" cmpd="sng" algn="ctr">
                      <a:noFill/>
                      <a:prstDash val="solid"/>
                      <a:round/>
                      <a:headEnd type="none" w="med" len="med"/>
                      <a:tailEnd type="none" w="med" len="med"/>
                    </a:lnL>
                  </a:tcPr>
                </a:tc>
                <a:tc>
                  <a:txBody>
                    <a:bodyPr/>
                    <a:lstStyle/>
                    <a:p>
                      <a:r>
                        <a:rPr lang="zh-CN" altLang="en-US" sz="800" dirty="0"/>
                        <a:t>描述设计和实现过程中必须遵循的限制和条件</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042458998"/>
                  </a:ext>
                </a:extLst>
              </a:tr>
              <a:tr h="170751">
                <a:tc>
                  <a:txBody>
                    <a:bodyPr/>
                    <a:lstStyle/>
                    <a:p>
                      <a:r>
                        <a:rPr lang="zh-CN" altLang="en-US" sz="800" dirty="0"/>
                        <a:t>附录</a:t>
                      </a:r>
                    </a:p>
                  </a:txBody>
                  <a:tcPr>
                    <a:lnL w="12700" cap="flat" cmpd="sng" algn="ctr">
                      <a:noFill/>
                      <a:prstDash val="solid"/>
                      <a:round/>
                      <a:headEnd type="none" w="med" len="med"/>
                      <a:tailEnd type="none" w="med" len="med"/>
                    </a:lnL>
                  </a:tcPr>
                </a:tc>
                <a:tc>
                  <a:txBody>
                    <a:bodyPr/>
                    <a:lstStyle/>
                    <a:p>
                      <a:r>
                        <a:rPr lang="zh-CN" altLang="en-US" sz="800" dirty="0"/>
                        <a:t>补充文档中未详细描述的内容</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781255271"/>
                  </a:ext>
                </a:extLst>
              </a:tr>
            </a:tbl>
          </a:graphicData>
        </a:graphic>
      </p:graphicFrame>
      <p:sp>
        <p:nvSpPr>
          <p:cNvPr id="11" name="文本框 10">
            <a:extLst>
              <a:ext uri="{FF2B5EF4-FFF2-40B4-BE49-F238E27FC236}">
                <a16:creationId xmlns:a16="http://schemas.microsoft.com/office/drawing/2014/main" id="{06356698-C9D1-2DDC-82AA-95595AB5D7EE}"/>
              </a:ext>
            </a:extLst>
          </p:cNvPr>
          <p:cNvSpPr txBox="1"/>
          <p:nvPr/>
        </p:nvSpPr>
        <p:spPr>
          <a:xfrm>
            <a:off x="3138171" y="2437711"/>
            <a:ext cx="4584700" cy="276999"/>
          </a:xfrm>
          <a:prstGeom prst="rect">
            <a:avLst/>
          </a:prstGeom>
          <a:noFill/>
        </p:spPr>
        <p:txBody>
          <a:bodyPr wrap="square">
            <a:spAutoFit/>
          </a:bodyPr>
          <a:lstStyle/>
          <a:p>
            <a:r>
              <a:rPr lang="zh-CN" altLang="en-US" sz="1200" dirty="0"/>
              <a:t>软件需求规格说明书的一般结构</a:t>
            </a:r>
            <a:endParaRPr lang="zh-CN" altLang="en-US" dirty="0"/>
          </a:p>
        </p:txBody>
      </p:sp>
    </p:spTree>
    <p:custDataLst>
      <p:tags r:id="rId1"/>
    </p:custDataLst>
    <p:extLst>
      <p:ext uri="{BB962C8B-B14F-4D97-AF65-F5344CB8AC3E}">
        <p14:creationId xmlns:p14="http://schemas.microsoft.com/office/powerpoint/2010/main" val="379858426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861DD0E-D40F-A863-BB22-E1AA3B454836}"/>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D8C26688-8A10-53A8-0D64-0D1F918839DA}"/>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22F52DD9-4790-448A-B844-6E1176C50BB0}"/>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收集需求的成果</a:t>
            </a:r>
          </a:p>
        </p:txBody>
      </p:sp>
      <p:grpSp>
        <p:nvGrpSpPr>
          <p:cNvPr id="9" name="组合 8">
            <a:extLst>
              <a:ext uri="{FF2B5EF4-FFF2-40B4-BE49-F238E27FC236}">
                <a16:creationId xmlns:a16="http://schemas.microsoft.com/office/drawing/2014/main" id="{C2F25356-71D3-84AC-1839-0954166FF406}"/>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C0DEC0D7-D399-C0B2-0B20-4F3151F1FCD9}"/>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81C49F32-AF13-7973-34AD-4E8BB1E5EFB7}"/>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7CAEEFBF-BFA6-54FC-4ADB-F1CF50F738A5}"/>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823DC6F6-56F7-3863-AC37-FA42D9C4F56E}"/>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611FE6A6-A6A0-7BDA-F753-B36088301CB1}"/>
              </a:ext>
            </a:extLst>
          </p:cNvPr>
          <p:cNvSpPr txBox="1"/>
          <p:nvPr/>
        </p:nvSpPr>
        <p:spPr>
          <a:xfrm>
            <a:off x="201295" y="722741"/>
            <a:ext cx="8626475" cy="4206536"/>
          </a:xfrm>
          <a:prstGeom prst="rect">
            <a:avLst/>
          </a:prstGeom>
        </p:spPr>
        <p:txBody>
          <a:bodyPr wrap="square">
            <a:spAutoFit/>
          </a:bodyPr>
          <a:lstStyle/>
          <a:p>
            <a:pPr indent="457200" algn="just" defTabSz="266700">
              <a:lnSpc>
                <a:spcPct val="120000"/>
              </a:lnSpc>
            </a:pPr>
            <a:r>
              <a:rPr lang="en-US" altLang="zh-CN" sz="1400" b="1" dirty="0"/>
              <a:t>2.</a:t>
            </a:r>
            <a:r>
              <a:rPr lang="zh-CN" altLang="en-US" sz="1400" b="1" dirty="0"/>
              <a:t>需求跟踪矩阵</a:t>
            </a:r>
            <a:endParaRPr lang="en-US" altLang="zh-CN" sz="1400" b="1" dirty="0"/>
          </a:p>
          <a:p>
            <a:pPr indent="457200" algn="just" defTabSz="266700">
              <a:lnSpc>
                <a:spcPct val="120000"/>
              </a:lnSpc>
            </a:pPr>
            <a:r>
              <a:rPr lang="zh-CN" altLang="en-US" sz="1400" dirty="0"/>
              <a:t>需求跟踪矩阵</a:t>
            </a:r>
            <a:r>
              <a:rPr lang="en-US" altLang="zh-CN" sz="1400" dirty="0"/>
              <a:t>(RTM)</a:t>
            </a:r>
            <a:r>
              <a:rPr lang="zh-CN" altLang="en-US" sz="1400" dirty="0"/>
              <a:t>是一种用于追踪与管理需求的工具</a:t>
            </a:r>
            <a:r>
              <a:rPr lang="en-US" altLang="zh-CN" sz="1400" dirty="0"/>
              <a:t>,</a:t>
            </a:r>
            <a:r>
              <a:rPr lang="zh-CN" altLang="en-US" sz="1400" dirty="0"/>
              <a:t>它把产品需求从其来源连接到能满足需求的可交付成果的表格。使用需求跟踪矩阵</a:t>
            </a:r>
            <a:r>
              <a:rPr lang="en-US" altLang="zh-CN" sz="1400" dirty="0"/>
              <a:t>,</a:t>
            </a:r>
            <a:r>
              <a:rPr lang="zh-CN" altLang="en-US" sz="1400" dirty="0"/>
              <a:t>可以将每个需求与业务目标或项目目标联系起来</a:t>
            </a:r>
            <a:r>
              <a:rPr lang="en-US" altLang="zh-CN" sz="1400" dirty="0"/>
              <a:t>,</a:t>
            </a:r>
            <a:r>
              <a:rPr lang="zh-CN" altLang="en-US" sz="1400" dirty="0"/>
              <a:t>确保每个需求都有业务价值</a:t>
            </a:r>
            <a:r>
              <a:rPr lang="en-US" altLang="zh-CN" sz="1400" dirty="0"/>
              <a:t>,</a:t>
            </a:r>
            <a:r>
              <a:rPr lang="zh-CN" altLang="en-US" sz="1400" dirty="0"/>
              <a:t>也为管理产品范围变更提供了框架。对于软件项目而言</a:t>
            </a:r>
            <a:r>
              <a:rPr lang="en-US" altLang="zh-CN" sz="1400" dirty="0"/>
              <a:t>,</a:t>
            </a:r>
            <a:r>
              <a:rPr lang="zh-CN" altLang="en-US" sz="1400" dirty="0"/>
              <a:t>需求跟踪矩阵主要包含需求编号、需求描述、需求变更标识、需求状态、需求优先级、项目目标、设计文档编号和开发文档编号、测试用例编号以及验收标准等字段</a:t>
            </a:r>
            <a:r>
              <a:rPr lang="en-US" altLang="zh-CN" sz="1400" dirty="0"/>
              <a:t>,</a:t>
            </a:r>
            <a:r>
              <a:rPr lang="zh-CN" altLang="en-US" sz="1400" dirty="0"/>
              <a:t>具体说明如下。</a:t>
            </a:r>
            <a:endParaRPr lang="en-US" altLang="zh-CN" sz="1400" dirty="0"/>
          </a:p>
          <a:p>
            <a:pPr indent="457200" algn="just" defTabSz="266700">
              <a:lnSpc>
                <a:spcPct val="120000"/>
              </a:lnSpc>
            </a:pPr>
            <a:r>
              <a:rPr lang="en-US" altLang="zh-CN" sz="1400" dirty="0"/>
              <a:t>(1)</a:t>
            </a:r>
            <a:r>
              <a:rPr lang="zh-CN" altLang="en-US" sz="1400" dirty="0"/>
              <a:t>需求编号</a:t>
            </a:r>
            <a:r>
              <a:rPr lang="en-US" altLang="zh-CN" sz="1400" dirty="0"/>
              <a:t>:</a:t>
            </a:r>
            <a:r>
              <a:rPr lang="zh-CN" altLang="en-US" sz="1400" dirty="0"/>
              <a:t>唯一标识每个需求的编号</a:t>
            </a:r>
            <a:r>
              <a:rPr lang="en-US" altLang="zh-CN" sz="1400" dirty="0"/>
              <a:t>,</a:t>
            </a:r>
            <a:r>
              <a:rPr lang="zh-CN" altLang="en-US" sz="1400" dirty="0"/>
              <a:t>方便引用和管理。</a:t>
            </a:r>
            <a:endParaRPr lang="en-US" altLang="zh-CN" sz="1400" dirty="0"/>
          </a:p>
          <a:p>
            <a:pPr indent="457200" algn="just" defTabSz="266700">
              <a:lnSpc>
                <a:spcPct val="120000"/>
              </a:lnSpc>
            </a:pPr>
            <a:r>
              <a:rPr lang="en-US" altLang="zh-CN" sz="1400" dirty="0"/>
              <a:t>(2)</a:t>
            </a:r>
            <a:r>
              <a:rPr lang="zh-CN" altLang="en-US" sz="1400" dirty="0"/>
              <a:t>需求描述</a:t>
            </a:r>
            <a:r>
              <a:rPr lang="en-US" altLang="zh-CN" sz="1400" dirty="0"/>
              <a:t>:</a:t>
            </a:r>
            <a:r>
              <a:rPr lang="zh-CN" altLang="en-US" sz="1400" dirty="0"/>
              <a:t>对需求的详细描述</a:t>
            </a:r>
            <a:r>
              <a:rPr lang="en-US" altLang="zh-CN" sz="1400" dirty="0"/>
              <a:t>,</a:t>
            </a:r>
            <a:r>
              <a:rPr lang="zh-CN" altLang="en-US" sz="1400" dirty="0"/>
              <a:t>包括其功能和目的。</a:t>
            </a:r>
            <a:endParaRPr lang="en-US" altLang="zh-CN" sz="1400" dirty="0"/>
          </a:p>
          <a:p>
            <a:pPr indent="457200" algn="just" defTabSz="266700">
              <a:lnSpc>
                <a:spcPct val="120000"/>
              </a:lnSpc>
            </a:pPr>
            <a:r>
              <a:rPr lang="en-US" altLang="zh-CN" sz="1400" dirty="0"/>
              <a:t>(3)</a:t>
            </a:r>
            <a:r>
              <a:rPr lang="zh-CN" altLang="en-US" sz="1400" dirty="0"/>
              <a:t>需求变更标识</a:t>
            </a:r>
            <a:r>
              <a:rPr lang="en-US" altLang="zh-CN" sz="1400" dirty="0"/>
              <a:t>:</a:t>
            </a:r>
            <a:r>
              <a:rPr lang="zh-CN" altLang="en-US" sz="1400" dirty="0"/>
              <a:t>记录需求变更的历史</a:t>
            </a:r>
            <a:r>
              <a:rPr lang="en-US" altLang="zh-CN" sz="1400" dirty="0"/>
              <a:t>,</a:t>
            </a:r>
            <a:r>
              <a:rPr lang="zh-CN" altLang="en-US" sz="1400" dirty="0"/>
              <a:t>包括变更原因和日期。</a:t>
            </a:r>
            <a:endParaRPr lang="en-US" altLang="zh-CN" sz="1400" dirty="0"/>
          </a:p>
          <a:p>
            <a:pPr indent="457200" algn="just" defTabSz="266700">
              <a:lnSpc>
                <a:spcPct val="120000"/>
              </a:lnSpc>
            </a:pPr>
            <a:r>
              <a:rPr lang="en-US" altLang="zh-CN" sz="1400" dirty="0"/>
              <a:t>(4)</a:t>
            </a:r>
            <a:r>
              <a:rPr lang="zh-CN" altLang="en-US" sz="1400" dirty="0"/>
              <a:t>需求状态</a:t>
            </a:r>
            <a:r>
              <a:rPr lang="en-US" altLang="zh-CN" sz="1400" dirty="0"/>
              <a:t>:</a:t>
            </a:r>
            <a:r>
              <a:rPr lang="zh-CN" altLang="en-US" sz="1400" dirty="0"/>
              <a:t>需求当前的处理状态</a:t>
            </a:r>
            <a:r>
              <a:rPr lang="en-US" altLang="zh-CN" sz="1400" dirty="0"/>
              <a:t>,</a:t>
            </a:r>
            <a:r>
              <a:rPr lang="zh-CN" altLang="en-US" sz="1400" dirty="0"/>
              <a:t>如“已建议”“已批准”“已实现”“已验证”“已删除”等。</a:t>
            </a:r>
            <a:endParaRPr lang="en-US" altLang="zh-CN" sz="1400" dirty="0"/>
          </a:p>
          <a:p>
            <a:pPr indent="457200" algn="just" defTabSz="266700">
              <a:lnSpc>
                <a:spcPct val="120000"/>
              </a:lnSpc>
            </a:pPr>
            <a:r>
              <a:rPr lang="en-US" altLang="zh-CN" sz="1400" dirty="0"/>
              <a:t>(5)</a:t>
            </a:r>
            <a:r>
              <a:rPr lang="zh-CN" altLang="en-US" sz="1400" dirty="0"/>
              <a:t>需求优先级</a:t>
            </a:r>
            <a:r>
              <a:rPr lang="en-US" altLang="zh-CN" sz="1400" dirty="0"/>
              <a:t>:</a:t>
            </a:r>
            <a:r>
              <a:rPr lang="zh-CN" altLang="en-US" sz="1400" dirty="0"/>
              <a:t>根据业务价值或实现难度对需求进行优先级排序</a:t>
            </a:r>
            <a:r>
              <a:rPr lang="en-US" altLang="zh-CN" sz="1400" dirty="0"/>
              <a:t>,</a:t>
            </a:r>
            <a:r>
              <a:rPr lang="zh-CN" altLang="en-US" sz="1400" dirty="0"/>
              <a:t>如高、中、低等。</a:t>
            </a:r>
            <a:endParaRPr lang="en-US" altLang="zh-CN" sz="1400" dirty="0"/>
          </a:p>
          <a:p>
            <a:pPr indent="457200" algn="just" defTabSz="266700">
              <a:lnSpc>
                <a:spcPct val="120000"/>
              </a:lnSpc>
            </a:pPr>
            <a:r>
              <a:rPr lang="en-US" altLang="zh-CN" sz="1400" dirty="0"/>
              <a:t>(6)</a:t>
            </a:r>
            <a:r>
              <a:rPr lang="zh-CN" altLang="en-US" sz="1400" dirty="0"/>
              <a:t>项目目标</a:t>
            </a:r>
            <a:r>
              <a:rPr lang="en-US" altLang="zh-CN" sz="1400" dirty="0"/>
              <a:t>:</a:t>
            </a:r>
            <a:r>
              <a:rPr lang="zh-CN" altLang="en-US" sz="1400" dirty="0"/>
              <a:t>与需求相关的项目目标</a:t>
            </a:r>
            <a:r>
              <a:rPr lang="en-US" altLang="zh-CN" sz="1400" dirty="0"/>
              <a:t>,</a:t>
            </a:r>
            <a:r>
              <a:rPr lang="zh-CN" altLang="en-US" sz="1400" dirty="0"/>
              <a:t>确保需求符合项目整体目标。</a:t>
            </a:r>
            <a:endParaRPr lang="en-US" altLang="zh-CN" sz="1400" dirty="0"/>
          </a:p>
          <a:p>
            <a:pPr indent="457200" algn="just" defTabSz="266700">
              <a:lnSpc>
                <a:spcPct val="120000"/>
              </a:lnSpc>
            </a:pPr>
            <a:r>
              <a:rPr lang="en-US" altLang="zh-CN" sz="1400" dirty="0"/>
              <a:t>(7)</a:t>
            </a:r>
            <a:r>
              <a:rPr lang="zh-CN" altLang="en-US" sz="1400" dirty="0"/>
              <a:t>设计文档编号</a:t>
            </a:r>
            <a:r>
              <a:rPr lang="en-US" altLang="zh-CN" sz="1400" dirty="0"/>
              <a:t>:</a:t>
            </a:r>
            <a:r>
              <a:rPr lang="zh-CN" altLang="en-US" sz="1400" dirty="0"/>
              <a:t>需求关联的设计文档的编号</a:t>
            </a:r>
            <a:r>
              <a:rPr lang="en-US" altLang="zh-CN" sz="1400" dirty="0"/>
              <a:t>,</a:t>
            </a:r>
            <a:r>
              <a:rPr lang="zh-CN" altLang="en-US" sz="1400" dirty="0"/>
              <a:t>便于追溯需求的实现方式。</a:t>
            </a:r>
            <a:endParaRPr lang="en-US" altLang="zh-CN" sz="1400" dirty="0"/>
          </a:p>
          <a:p>
            <a:pPr indent="457200" algn="just" defTabSz="266700">
              <a:lnSpc>
                <a:spcPct val="120000"/>
              </a:lnSpc>
            </a:pPr>
            <a:r>
              <a:rPr lang="en-US" altLang="zh-CN" sz="1400" dirty="0"/>
              <a:t>(8)</a:t>
            </a:r>
            <a:r>
              <a:rPr lang="zh-CN" altLang="en-US" sz="1400" dirty="0"/>
              <a:t>开发文档编号</a:t>
            </a:r>
            <a:r>
              <a:rPr lang="en-US" altLang="zh-CN" sz="1400" dirty="0"/>
              <a:t>:</a:t>
            </a:r>
            <a:r>
              <a:rPr lang="zh-CN" altLang="en-US" sz="1400" dirty="0"/>
              <a:t>需求关联的开发文档编号</a:t>
            </a:r>
            <a:r>
              <a:rPr lang="en-US" altLang="zh-CN" sz="1400" dirty="0"/>
              <a:t>,</a:t>
            </a:r>
            <a:r>
              <a:rPr lang="zh-CN" altLang="en-US" sz="1400" dirty="0"/>
              <a:t>记录具体的实现细节和代码位置。</a:t>
            </a:r>
            <a:endParaRPr lang="en-US" altLang="zh-CN" sz="1400" dirty="0"/>
          </a:p>
          <a:p>
            <a:pPr indent="457200" algn="just" defTabSz="266700">
              <a:lnSpc>
                <a:spcPct val="120000"/>
              </a:lnSpc>
            </a:pPr>
            <a:r>
              <a:rPr lang="en-US" altLang="zh-CN" sz="1400" dirty="0"/>
              <a:t>(9)</a:t>
            </a:r>
            <a:r>
              <a:rPr lang="zh-CN" altLang="en-US" sz="1400" dirty="0"/>
              <a:t>测试用例编号</a:t>
            </a:r>
            <a:r>
              <a:rPr lang="en-US" altLang="zh-CN" sz="1400" dirty="0"/>
              <a:t>:</a:t>
            </a:r>
            <a:r>
              <a:rPr lang="zh-CN" altLang="en-US" sz="1400" dirty="0"/>
              <a:t>用于验证需求的测试用例编号</a:t>
            </a:r>
            <a:r>
              <a:rPr lang="en-US" altLang="zh-CN" sz="1400" dirty="0"/>
              <a:t>,</a:t>
            </a:r>
            <a:r>
              <a:rPr lang="zh-CN" altLang="en-US" sz="1400" dirty="0"/>
              <a:t>确保每个需求都有对应的测试方案。</a:t>
            </a:r>
            <a:endParaRPr lang="en-US" altLang="zh-CN" sz="1400" dirty="0"/>
          </a:p>
          <a:p>
            <a:pPr indent="457200" algn="just" defTabSz="266700">
              <a:lnSpc>
                <a:spcPct val="120000"/>
              </a:lnSpc>
            </a:pPr>
            <a:r>
              <a:rPr lang="en-US" altLang="zh-CN" sz="1400" dirty="0"/>
              <a:t>(10)</a:t>
            </a:r>
            <a:r>
              <a:rPr lang="zh-CN" altLang="en-US" sz="1400" dirty="0"/>
              <a:t>验收标准</a:t>
            </a:r>
            <a:r>
              <a:rPr lang="en-US" altLang="zh-CN" sz="1400" dirty="0"/>
              <a:t>:</a:t>
            </a:r>
            <a:r>
              <a:rPr lang="zh-CN" altLang="en-US" sz="1400" dirty="0"/>
              <a:t>定义需求成功实现的标准</a:t>
            </a:r>
            <a:r>
              <a:rPr lang="en-US" altLang="zh-CN" sz="1400" dirty="0"/>
              <a:t>,</a:t>
            </a:r>
            <a:r>
              <a:rPr lang="zh-CN" altLang="en-US" sz="1400" dirty="0"/>
              <a:t>作为验收依据。</a:t>
            </a:r>
            <a:endParaRPr lang="en-US" altLang="zh-CN" sz="1400" dirty="0"/>
          </a:p>
        </p:txBody>
      </p:sp>
    </p:spTree>
    <p:custDataLst>
      <p:tags r:id="rId1"/>
    </p:custDataLst>
    <p:extLst>
      <p:ext uri="{BB962C8B-B14F-4D97-AF65-F5344CB8AC3E}">
        <p14:creationId xmlns:p14="http://schemas.microsoft.com/office/powerpoint/2010/main" val="215465491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A8FB422-3F8E-1BEA-037F-283003A46D55}"/>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331C684E-BC2B-2042-A2C1-E7CB15101883}"/>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A4957FE8-0896-EE9E-A6CC-B2B2F8C210CB}"/>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收集需求的成果</a:t>
            </a:r>
          </a:p>
        </p:txBody>
      </p:sp>
      <p:grpSp>
        <p:nvGrpSpPr>
          <p:cNvPr id="9" name="组合 8">
            <a:extLst>
              <a:ext uri="{FF2B5EF4-FFF2-40B4-BE49-F238E27FC236}">
                <a16:creationId xmlns:a16="http://schemas.microsoft.com/office/drawing/2014/main" id="{EBE6A156-0656-AA43-6F4D-025A78744962}"/>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F74105FB-426F-E059-03C8-25F72EA6C4E1}"/>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04BDD43A-F1B0-D24B-F338-94F029E008BD}"/>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A43086E5-CCAE-5A34-28B5-AA1A67DEA7D3}"/>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569C9945-6E7C-117A-71DD-775B6260E70C}"/>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43427914-BA81-7B44-E693-B21E34D00B75}"/>
              </a:ext>
            </a:extLst>
          </p:cNvPr>
          <p:cNvSpPr txBox="1"/>
          <p:nvPr/>
        </p:nvSpPr>
        <p:spPr>
          <a:xfrm>
            <a:off x="201295" y="722741"/>
            <a:ext cx="8626475" cy="328551"/>
          </a:xfrm>
          <a:prstGeom prst="rect">
            <a:avLst/>
          </a:prstGeom>
        </p:spPr>
        <p:txBody>
          <a:bodyPr wrap="square">
            <a:spAutoFit/>
          </a:bodyPr>
          <a:lstStyle/>
          <a:p>
            <a:pPr indent="457200" algn="just" defTabSz="266700">
              <a:lnSpc>
                <a:spcPct val="120000"/>
              </a:lnSpc>
            </a:pPr>
            <a:r>
              <a:rPr lang="en-US" altLang="zh-CN" sz="1400" b="1" dirty="0"/>
              <a:t>2.</a:t>
            </a:r>
            <a:r>
              <a:rPr lang="zh-CN" altLang="en-US" sz="1400" b="1" dirty="0"/>
              <a:t>需求跟踪矩阵</a:t>
            </a:r>
            <a:endParaRPr lang="en-US" altLang="zh-CN" sz="1400" b="1" dirty="0"/>
          </a:p>
        </p:txBody>
      </p:sp>
      <p:graphicFrame>
        <p:nvGraphicFramePr>
          <p:cNvPr id="2" name="表格 1">
            <a:extLst>
              <a:ext uri="{FF2B5EF4-FFF2-40B4-BE49-F238E27FC236}">
                <a16:creationId xmlns:a16="http://schemas.microsoft.com/office/drawing/2014/main" id="{915CD5C6-B5F4-5C68-AA0F-4D1C7D7068B6}"/>
              </a:ext>
            </a:extLst>
          </p:cNvPr>
          <p:cNvGraphicFramePr>
            <a:graphicFrameLocks noGrp="1"/>
          </p:cNvGraphicFramePr>
          <p:nvPr>
            <p:extLst>
              <p:ext uri="{D42A27DB-BD31-4B8C-83A1-F6EECF244321}">
                <p14:modId xmlns:p14="http://schemas.microsoft.com/office/powerpoint/2010/main" val="690612700"/>
              </p:ext>
            </p:extLst>
          </p:nvPr>
        </p:nvGraphicFramePr>
        <p:xfrm>
          <a:off x="695383" y="1322070"/>
          <a:ext cx="8047677" cy="2499360"/>
        </p:xfrm>
        <a:graphic>
          <a:graphicData uri="http://schemas.openxmlformats.org/drawingml/2006/table">
            <a:tbl>
              <a:tblPr firstRow="1" bandRow="1"/>
              <a:tblGrid>
                <a:gridCol w="731607">
                  <a:extLst>
                    <a:ext uri="{9D8B030D-6E8A-4147-A177-3AD203B41FA5}">
                      <a16:colId xmlns:a16="http://schemas.microsoft.com/office/drawing/2014/main" val="904099801"/>
                    </a:ext>
                  </a:extLst>
                </a:gridCol>
                <a:gridCol w="731607">
                  <a:extLst>
                    <a:ext uri="{9D8B030D-6E8A-4147-A177-3AD203B41FA5}">
                      <a16:colId xmlns:a16="http://schemas.microsoft.com/office/drawing/2014/main" val="1713003961"/>
                    </a:ext>
                  </a:extLst>
                </a:gridCol>
                <a:gridCol w="731607">
                  <a:extLst>
                    <a:ext uri="{9D8B030D-6E8A-4147-A177-3AD203B41FA5}">
                      <a16:colId xmlns:a16="http://schemas.microsoft.com/office/drawing/2014/main" val="3599253617"/>
                    </a:ext>
                  </a:extLst>
                </a:gridCol>
                <a:gridCol w="731607">
                  <a:extLst>
                    <a:ext uri="{9D8B030D-6E8A-4147-A177-3AD203B41FA5}">
                      <a16:colId xmlns:a16="http://schemas.microsoft.com/office/drawing/2014/main" val="3884526408"/>
                    </a:ext>
                  </a:extLst>
                </a:gridCol>
                <a:gridCol w="731607">
                  <a:extLst>
                    <a:ext uri="{9D8B030D-6E8A-4147-A177-3AD203B41FA5}">
                      <a16:colId xmlns:a16="http://schemas.microsoft.com/office/drawing/2014/main" val="330674532"/>
                    </a:ext>
                  </a:extLst>
                </a:gridCol>
                <a:gridCol w="731607">
                  <a:extLst>
                    <a:ext uri="{9D8B030D-6E8A-4147-A177-3AD203B41FA5}">
                      <a16:colId xmlns:a16="http://schemas.microsoft.com/office/drawing/2014/main" val="4208453882"/>
                    </a:ext>
                  </a:extLst>
                </a:gridCol>
                <a:gridCol w="731607">
                  <a:extLst>
                    <a:ext uri="{9D8B030D-6E8A-4147-A177-3AD203B41FA5}">
                      <a16:colId xmlns:a16="http://schemas.microsoft.com/office/drawing/2014/main" val="3490444035"/>
                    </a:ext>
                  </a:extLst>
                </a:gridCol>
                <a:gridCol w="731607">
                  <a:extLst>
                    <a:ext uri="{9D8B030D-6E8A-4147-A177-3AD203B41FA5}">
                      <a16:colId xmlns:a16="http://schemas.microsoft.com/office/drawing/2014/main" val="2573529894"/>
                    </a:ext>
                  </a:extLst>
                </a:gridCol>
                <a:gridCol w="731607">
                  <a:extLst>
                    <a:ext uri="{9D8B030D-6E8A-4147-A177-3AD203B41FA5}">
                      <a16:colId xmlns:a16="http://schemas.microsoft.com/office/drawing/2014/main" val="1555097900"/>
                    </a:ext>
                  </a:extLst>
                </a:gridCol>
                <a:gridCol w="731607">
                  <a:extLst>
                    <a:ext uri="{9D8B030D-6E8A-4147-A177-3AD203B41FA5}">
                      <a16:colId xmlns:a16="http://schemas.microsoft.com/office/drawing/2014/main" val="841082502"/>
                    </a:ext>
                  </a:extLst>
                </a:gridCol>
                <a:gridCol w="731607">
                  <a:extLst>
                    <a:ext uri="{9D8B030D-6E8A-4147-A177-3AD203B41FA5}">
                      <a16:colId xmlns:a16="http://schemas.microsoft.com/office/drawing/2014/main" val="3071172273"/>
                    </a:ext>
                  </a:extLst>
                </a:gridCol>
              </a:tblGrid>
              <a:tr h="179295">
                <a:tc>
                  <a:txBody>
                    <a:bodyPr/>
                    <a:lstStyle/>
                    <a:p>
                      <a:r>
                        <a:rPr lang="zh-CN" altLang="en-US" sz="800" dirty="0"/>
                        <a:t>项目名称</a:t>
                      </a:r>
                    </a:p>
                  </a:txBody>
                  <a:tcPr>
                    <a:lnL w="12700" cap="flat" cmpd="sng" algn="ctr">
                      <a:noFill/>
                      <a:prstDash val="solid"/>
                      <a:round/>
                      <a:headEnd type="none" w="med" len="med"/>
                      <a:tailEnd type="none" w="med" len="med"/>
                    </a:lnL>
                  </a:tcPr>
                </a:tc>
                <a:tc gridSpan="10">
                  <a:txBody>
                    <a:bodyPr/>
                    <a:lstStyle/>
                    <a:p>
                      <a:endParaRPr lang="zh-CN" altLang="en-US" sz="800" dirty="0"/>
                    </a:p>
                  </a:txBody>
                  <a:tcPr>
                    <a:lnR w="12700" cap="flat" cmpd="sng" algn="ctr">
                      <a:noFill/>
                      <a:prstDash val="solid"/>
                      <a:round/>
                      <a:headEnd type="none" w="med" len="med"/>
                      <a:tailEnd type="none" w="med" len="med"/>
                    </a:lnR>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extLst>
                  <a:ext uri="{0D108BD9-81ED-4DB2-BD59-A6C34878D82A}">
                    <a16:rowId xmlns:a16="http://schemas.microsoft.com/office/drawing/2014/main" val="4248919159"/>
                  </a:ext>
                </a:extLst>
              </a:tr>
              <a:tr h="179295">
                <a:tc>
                  <a:txBody>
                    <a:bodyPr/>
                    <a:lstStyle/>
                    <a:p>
                      <a:r>
                        <a:rPr lang="zh-CN" altLang="en-US" sz="800" dirty="0"/>
                        <a:t>项目描述</a:t>
                      </a:r>
                    </a:p>
                  </a:txBody>
                  <a:tcPr>
                    <a:lnL w="12700" cap="flat" cmpd="sng" algn="ctr">
                      <a:noFill/>
                      <a:prstDash val="solid"/>
                      <a:round/>
                      <a:headEnd type="none" w="med" len="med"/>
                      <a:tailEnd type="none" w="med" len="med"/>
                    </a:lnL>
                  </a:tcPr>
                </a:tc>
                <a:tc gridSpan="10">
                  <a:txBody>
                    <a:bodyPr/>
                    <a:lstStyle/>
                    <a:p>
                      <a:endParaRPr lang="zh-CN" altLang="en-US" sz="800" dirty="0"/>
                    </a:p>
                  </a:txBody>
                  <a:tcPr>
                    <a:lnR w="12700" cap="flat" cmpd="sng" algn="ctr">
                      <a:noFill/>
                      <a:prstDash val="solid"/>
                      <a:round/>
                      <a:headEnd type="none" w="med" len="med"/>
                      <a:tailEnd type="none" w="med" len="med"/>
                    </a:lnR>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extLst>
                  <a:ext uri="{0D108BD9-81ED-4DB2-BD59-A6C34878D82A}">
                    <a16:rowId xmlns:a16="http://schemas.microsoft.com/office/drawing/2014/main" val="830255610"/>
                  </a:ext>
                </a:extLst>
              </a:tr>
              <a:tr h="179295">
                <a:tc>
                  <a:txBody>
                    <a:bodyPr/>
                    <a:lstStyle/>
                    <a:p>
                      <a:r>
                        <a:rPr lang="zh-CN" altLang="en-US" sz="800" dirty="0"/>
                        <a:t>成本中心</a:t>
                      </a:r>
                    </a:p>
                  </a:txBody>
                  <a:tcPr>
                    <a:lnL w="12700" cap="flat" cmpd="sng" algn="ctr">
                      <a:noFill/>
                      <a:prstDash val="solid"/>
                      <a:round/>
                      <a:headEnd type="none" w="med" len="med"/>
                      <a:tailEnd type="none" w="med" len="med"/>
                    </a:lnL>
                  </a:tcPr>
                </a:tc>
                <a:tc gridSpan="10">
                  <a:txBody>
                    <a:bodyPr/>
                    <a:lstStyle/>
                    <a:p>
                      <a:endParaRPr lang="zh-CN" altLang="en-US" sz="800" dirty="0"/>
                    </a:p>
                  </a:txBody>
                  <a:tcPr>
                    <a:lnR w="12700" cap="flat" cmpd="sng" algn="ctr">
                      <a:noFill/>
                      <a:prstDash val="solid"/>
                      <a:round/>
                      <a:headEnd type="none" w="med" len="med"/>
                      <a:tailEnd type="none" w="med" len="med"/>
                    </a:lnR>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tc hMerge="1">
                  <a:txBody>
                    <a:bodyPr/>
                    <a:lstStyle/>
                    <a:p>
                      <a:endParaRPr lang="zh-CN" altLang="en-US" sz="1600" dirty="0"/>
                    </a:p>
                  </a:txBody>
                  <a:tcPr/>
                </a:tc>
                <a:extLst>
                  <a:ext uri="{0D108BD9-81ED-4DB2-BD59-A6C34878D82A}">
                    <a16:rowId xmlns:a16="http://schemas.microsoft.com/office/drawing/2014/main" val="3311286887"/>
                  </a:ext>
                </a:extLst>
              </a:tr>
              <a:tr h="281749">
                <a:tc>
                  <a:txBody>
                    <a:bodyPr/>
                    <a:lstStyle/>
                    <a:p>
                      <a:r>
                        <a:rPr lang="zh-CN" altLang="en-US" sz="800" dirty="0"/>
                        <a:t>需求编号</a:t>
                      </a:r>
                    </a:p>
                  </a:txBody>
                  <a:tcPr>
                    <a:lnL w="12700" cap="flat" cmpd="sng" algn="ctr">
                      <a:noFill/>
                      <a:prstDash val="solid"/>
                      <a:round/>
                      <a:headEnd type="none" w="med" len="med"/>
                      <a:tailEnd type="none" w="med" len="med"/>
                    </a:lnL>
                  </a:tcPr>
                </a:tc>
                <a:tc>
                  <a:txBody>
                    <a:bodyPr/>
                    <a:lstStyle/>
                    <a:p>
                      <a:r>
                        <a:rPr lang="zh-CN" altLang="en-US" sz="800" dirty="0"/>
                        <a:t>关联编号</a:t>
                      </a:r>
                    </a:p>
                  </a:txBody>
                  <a:tcPr/>
                </a:tc>
                <a:tc>
                  <a:txBody>
                    <a:bodyPr/>
                    <a:lstStyle/>
                    <a:p>
                      <a:r>
                        <a:rPr lang="zh-CN" altLang="en-US" sz="800" dirty="0"/>
                        <a:t>需求描述</a:t>
                      </a:r>
                    </a:p>
                  </a:txBody>
                  <a:tcPr/>
                </a:tc>
                <a:tc>
                  <a:txBody>
                    <a:bodyPr/>
                    <a:lstStyle/>
                    <a:p>
                      <a:r>
                        <a:rPr lang="zh-CN" altLang="en-US" sz="800" dirty="0"/>
                        <a:t>需求变更标识</a:t>
                      </a:r>
                    </a:p>
                  </a:txBody>
                  <a:tcPr/>
                </a:tc>
                <a:tc>
                  <a:txBody>
                    <a:bodyPr/>
                    <a:lstStyle/>
                    <a:p>
                      <a:r>
                        <a:rPr lang="zh-CN" altLang="en-US" sz="800" dirty="0"/>
                        <a:t>需求状态</a:t>
                      </a:r>
                    </a:p>
                  </a:txBody>
                  <a:tcPr/>
                </a:tc>
                <a:tc>
                  <a:txBody>
                    <a:bodyPr/>
                    <a:lstStyle/>
                    <a:p>
                      <a:r>
                        <a:rPr lang="zh-CN" altLang="en-US" sz="800" dirty="0"/>
                        <a:t>需求优先级</a:t>
                      </a:r>
                    </a:p>
                  </a:txBody>
                  <a:tcPr/>
                </a:tc>
                <a:tc>
                  <a:txBody>
                    <a:bodyPr/>
                    <a:lstStyle/>
                    <a:p>
                      <a:r>
                        <a:rPr lang="zh-CN" altLang="en-US" sz="800" dirty="0"/>
                        <a:t>项目目标</a:t>
                      </a:r>
                    </a:p>
                  </a:txBody>
                  <a:tcPr/>
                </a:tc>
                <a:tc>
                  <a:txBody>
                    <a:bodyPr/>
                    <a:lstStyle/>
                    <a:p>
                      <a:r>
                        <a:rPr lang="zh-CN" altLang="en-US" sz="800" dirty="0"/>
                        <a:t>设计文档编号</a:t>
                      </a:r>
                    </a:p>
                  </a:txBody>
                  <a:tcPr/>
                </a:tc>
                <a:tc>
                  <a:txBody>
                    <a:bodyPr/>
                    <a:lstStyle/>
                    <a:p>
                      <a:r>
                        <a:rPr lang="zh-CN" altLang="en-US" sz="800" dirty="0"/>
                        <a:t>开发文档编号</a:t>
                      </a:r>
                    </a:p>
                  </a:txBody>
                  <a:tcPr/>
                </a:tc>
                <a:tc>
                  <a:txBody>
                    <a:bodyPr/>
                    <a:lstStyle/>
                    <a:p>
                      <a:r>
                        <a:rPr lang="zh-CN" altLang="en-US" sz="800" dirty="0"/>
                        <a:t>测试用例编号</a:t>
                      </a:r>
                    </a:p>
                  </a:txBody>
                  <a:tcPr/>
                </a:tc>
                <a:tc>
                  <a:txBody>
                    <a:bodyPr/>
                    <a:lstStyle/>
                    <a:p>
                      <a:r>
                        <a:rPr lang="zh-CN" altLang="en-US" sz="800" dirty="0"/>
                        <a:t>验收标准</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419123584"/>
                  </a:ext>
                </a:extLst>
              </a:tr>
              <a:tr h="384203">
                <a:tc rowSpan="3">
                  <a:txBody>
                    <a:bodyPr/>
                    <a:lstStyle/>
                    <a:p>
                      <a:r>
                        <a:rPr lang="en-US" altLang="zh-CN" sz="800" dirty="0"/>
                        <a:t>001</a:t>
                      </a:r>
                      <a:endParaRPr lang="zh-CN" altLang="en-US" sz="800" dirty="0"/>
                    </a:p>
                  </a:txBody>
                  <a:tcPr>
                    <a:lnL w="12700" cap="flat" cmpd="sng" algn="ctr">
                      <a:noFill/>
                      <a:prstDash val="solid"/>
                      <a:round/>
                      <a:headEnd type="none" w="med" len="med"/>
                      <a:tailEnd type="none" w="med" len="med"/>
                    </a:lnL>
                  </a:tcPr>
                </a:tc>
                <a:tc>
                  <a:txBody>
                    <a:bodyPr/>
                    <a:lstStyle/>
                    <a:p>
                      <a:r>
                        <a:rPr lang="en-US" altLang="zh-CN" sz="800" dirty="0"/>
                        <a:t>1.1</a:t>
                      </a:r>
                      <a:endParaRPr lang="zh-CN" altLang="en-US" sz="800" dirty="0"/>
                    </a:p>
                  </a:txBody>
                  <a:tcPr/>
                </a:tc>
                <a:tc>
                  <a:txBody>
                    <a:bodyPr/>
                    <a:lstStyle/>
                    <a:p>
                      <a:r>
                        <a:rPr lang="zh-CN" altLang="en-US" sz="800" dirty="0"/>
                        <a:t>一键导出</a:t>
                      </a:r>
                    </a:p>
                  </a:txBody>
                  <a:tcPr/>
                </a:tc>
                <a:tc>
                  <a:txBody>
                    <a:bodyPr/>
                    <a:lstStyle/>
                    <a:p>
                      <a:r>
                        <a:rPr lang="zh-CN" altLang="en-US" sz="800" dirty="0"/>
                        <a:t>增加</a:t>
                      </a:r>
                    </a:p>
                  </a:txBody>
                  <a:tcPr/>
                </a:tc>
                <a:tc>
                  <a:txBody>
                    <a:bodyPr/>
                    <a:lstStyle/>
                    <a:p>
                      <a:r>
                        <a:rPr lang="zh-CN" altLang="en-US" sz="800" dirty="0"/>
                        <a:t>已批准</a:t>
                      </a:r>
                    </a:p>
                  </a:txBody>
                  <a:tcPr/>
                </a:tc>
                <a:tc>
                  <a:txBody>
                    <a:bodyPr/>
                    <a:lstStyle/>
                    <a:p>
                      <a:r>
                        <a:rPr lang="zh-CN" altLang="en-US" sz="800" dirty="0"/>
                        <a:t>高</a:t>
                      </a:r>
                    </a:p>
                  </a:txBody>
                  <a:tcPr/>
                </a:tc>
                <a:tc>
                  <a:txBody>
                    <a:bodyPr/>
                    <a:lstStyle/>
                    <a:p>
                      <a:r>
                        <a:rPr lang="zh-CN" altLang="en-US" sz="800" dirty="0"/>
                        <a:t>提高用户操作效率</a:t>
                      </a:r>
                    </a:p>
                  </a:txBody>
                  <a:tcPr/>
                </a:tc>
                <a:tc>
                  <a:txBody>
                    <a:bodyPr/>
                    <a:lstStyle/>
                    <a:p>
                      <a:r>
                        <a:rPr lang="en-US" altLang="zh-CN" sz="800" dirty="0"/>
                        <a:t>DD-001</a:t>
                      </a:r>
                      <a:endParaRPr lang="zh-CN" altLang="en-US" sz="800" dirty="0"/>
                    </a:p>
                  </a:txBody>
                  <a:tcPr/>
                </a:tc>
                <a:tc>
                  <a:txBody>
                    <a:bodyPr/>
                    <a:lstStyle/>
                    <a:p>
                      <a:r>
                        <a:rPr lang="en-US" altLang="zh-CN" sz="800" dirty="0"/>
                        <a:t>DEV-101</a:t>
                      </a:r>
                      <a:endParaRPr lang="zh-CN" altLang="en-US" sz="800" dirty="0"/>
                    </a:p>
                  </a:txBody>
                  <a:tcPr/>
                </a:tc>
                <a:tc>
                  <a:txBody>
                    <a:bodyPr/>
                    <a:lstStyle/>
                    <a:p>
                      <a:r>
                        <a:rPr lang="en-US" altLang="zh-CN" sz="800" dirty="0"/>
                        <a:t>TC005</a:t>
                      </a:r>
                      <a:endParaRPr lang="zh-CN" altLang="en-US" sz="800" dirty="0"/>
                    </a:p>
                  </a:txBody>
                  <a:tcPr/>
                </a:tc>
                <a:tc>
                  <a:txBody>
                    <a:bodyPr/>
                    <a:lstStyle/>
                    <a:p>
                      <a:r>
                        <a:rPr lang="zh-CN" altLang="en-US" sz="800" dirty="0"/>
                        <a:t>单击“导出”按钮后生成下载文件</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4201277212"/>
                  </a:ext>
                </a:extLst>
              </a:tr>
              <a:tr h="186743">
                <a:tc vMerge="1">
                  <a:txBody>
                    <a:bodyPr/>
                    <a:lstStyle/>
                    <a:p>
                      <a:endParaRPr lang="zh-CN" altLang="en-US" sz="800" dirty="0"/>
                    </a:p>
                  </a:txBody>
                  <a:tcPr/>
                </a:tc>
                <a:tc>
                  <a:txBody>
                    <a:bodyPr/>
                    <a:lstStyle/>
                    <a:p>
                      <a:r>
                        <a:rPr lang="en-US" altLang="zh-CN" sz="800" dirty="0"/>
                        <a:t>1.2</a:t>
                      </a:r>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896082080"/>
                  </a:ext>
                </a:extLst>
              </a:tr>
              <a:tr h="186743">
                <a:tc vMerge="1">
                  <a:txBody>
                    <a:bodyPr/>
                    <a:lstStyle/>
                    <a:p>
                      <a:endParaRPr lang="zh-CN" altLang="en-US" sz="800" dirty="0"/>
                    </a:p>
                  </a:txBody>
                  <a:tcPr/>
                </a:tc>
                <a:tc>
                  <a:txBody>
                    <a:bodyPr/>
                    <a:lstStyle/>
                    <a:p>
                      <a:r>
                        <a:rPr lang="en-US" altLang="zh-CN" sz="800" dirty="0"/>
                        <a:t>1.2.1</a:t>
                      </a:r>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616467814"/>
                  </a:ext>
                </a:extLst>
              </a:tr>
              <a:tr h="186743">
                <a:tc rowSpan="2">
                  <a:txBody>
                    <a:bodyPr/>
                    <a:lstStyle/>
                    <a:p>
                      <a:r>
                        <a:rPr lang="en-US" altLang="zh-CN" sz="800" dirty="0"/>
                        <a:t>002</a:t>
                      </a:r>
                      <a:endParaRPr lang="zh-CN" altLang="en-US" sz="800" dirty="0"/>
                    </a:p>
                  </a:txBody>
                  <a:tcPr>
                    <a:lnL w="12700" cap="flat" cmpd="sng" algn="ctr">
                      <a:noFill/>
                      <a:prstDash val="solid"/>
                      <a:round/>
                      <a:headEnd type="none" w="med" len="med"/>
                      <a:tailEnd type="none" w="med" len="med"/>
                    </a:lnL>
                  </a:tcPr>
                </a:tc>
                <a:tc>
                  <a:txBody>
                    <a:bodyPr/>
                    <a:lstStyle/>
                    <a:p>
                      <a:r>
                        <a:rPr lang="en-US" altLang="zh-CN" sz="800" dirty="0"/>
                        <a:t>2.1</a:t>
                      </a:r>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3131247841"/>
                  </a:ext>
                </a:extLst>
              </a:tr>
              <a:tr h="186743">
                <a:tc vMerge="1">
                  <a:txBody>
                    <a:bodyPr/>
                    <a:lstStyle/>
                    <a:p>
                      <a:endParaRPr lang="zh-CN" altLang="en-US" sz="800" dirty="0"/>
                    </a:p>
                  </a:txBody>
                  <a:tcPr/>
                </a:tc>
                <a:tc>
                  <a:txBody>
                    <a:bodyPr/>
                    <a:lstStyle/>
                    <a:p>
                      <a:r>
                        <a:rPr lang="en-US" altLang="zh-CN" sz="800" dirty="0"/>
                        <a:t>2.</a:t>
                      </a:r>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tc>
                <a:tc>
                  <a:txBody>
                    <a:bodyPr/>
                    <a:lstStyle/>
                    <a:p>
                      <a:endParaRPr lang="zh-CN" altLang="en-US" sz="800"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2472962295"/>
                  </a:ext>
                </a:extLst>
              </a:tr>
              <a:tr h="186743">
                <a:tc gridSpan="11">
                  <a:txBody>
                    <a:bodyPr/>
                    <a:lstStyle/>
                    <a:p>
                      <a:pPr algn="ctr"/>
                      <a:r>
                        <a:rPr lang="en-US" altLang="zh-CN" sz="800" dirty="0"/>
                        <a:t>……</a:t>
                      </a:r>
                      <a:endParaRPr lang="zh-CN" altLang="en-US"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tc hMerge="1">
                  <a:txBody>
                    <a:bodyPr/>
                    <a:lstStyle/>
                    <a:p>
                      <a:endParaRPr lang="zh-CN" altLang="en-US" sz="800" dirty="0"/>
                    </a:p>
                  </a:txBody>
                  <a:tcPr/>
                </a:tc>
                <a:extLst>
                  <a:ext uri="{0D108BD9-81ED-4DB2-BD59-A6C34878D82A}">
                    <a16:rowId xmlns:a16="http://schemas.microsoft.com/office/drawing/2014/main" val="2561170217"/>
                  </a:ext>
                </a:extLst>
              </a:tr>
            </a:tbl>
          </a:graphicData>
        </a:graphic>
      </p:graphicFrame>
      <p:sp>
        <p:nvSpPr>
          <p:cNvPr id="7" name="文本框 6">
            <a:extLst>
              <a:ext uri="{FF2B5EF4-FFF2-40B4-BE49-F238E27FC236}">
                <a16:creationId xmlns:a16="http://schemas.microsoft.com/office/drawing/2014/main" id="{95790928-D8B7-C3D5-6870-D1EB25601835}"/>
              </a:ext>
            </a:extLst>
          </p:cNvPr>
          <p:cNvSpPr txBox="1"/>
          <p:nvPr/>
        </p:nvSpPr>
        <p:spPr>
          <a:xfrm>
            <a:off x="3302578" y="1048182"/>
            <a:ext cx="4582390" cy="276999"/>
          </a:xfrm>
          <a:prstGeom prst="rect">
            <a:avLst/>
          </a:prstGeom>
          <a:noFill/>
        </p:spPr>
        <p:txBody>
          <a:bodyPr wrap="square">
            <a:spAutoFit/>
          </a:bodyPr>
          <a:lstStyle/>
          <a:p>
            <a:r>
              <a:rPr lang="zh-CN" altLang="en-US" sz="1200" dirty="0"/>
              <a:t>需求跟踪矩阵</a:t>
            </a:r>
            <a:r>
              <a:rPr lang="en-US" altLang="zh-CN" sz="1200" dirty="0"/>
              <a:t>(RTM)</a:t>
            </a:r>
            <a:r>
              <a:rPr lang="zh-CN" altLang="en-US" sz="1200" dirty="0"/>
              <a:t>示例</a:t>
            </a:r>
            <a:endParaRPr lang="zh-CN" altLang="en-US" dirty="0"/>
          </a:p>
        </p:txBody>
      </p:sp>
    </p:spTree>
    <p:custDataLst>
      <p:tags r:id="rId1"/>
    </p:custDataLst>
    <p:extLst>
      <p:ext uri="{BB962C8B-B14F-4D97-AF65-F5344CB8AC3E}">
        <p14:creationId xmlns:p14="http://schemas.microsoft.com/office/powerpoint/2010/main" val="281666082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C205C1-1717-ED33-6144-3991B40DD454}"/>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5EF1D126-046F-F633-6CBF-8880D4F4D64E}"/>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16434674-E1DB-BBED-43C3-4B5C1124ECB0}"/>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收集需求的成果</a:t>
            </a:r>
          </a:p>
        </p:txBody>
      </p:sp>
      <p:grpSp>
        <p:nvGrpSpPr>
          <p:cNvPr id="9" name="组合 8">
            <a:extLst>
              <a:ext uri="{FF2B5EF4-FFF2-40B4-BE49-F238E27FC236}">
                <a16:creationId xmlns:a16="http://schemas.microsoft.com/office/drawing/2014/main" id="{25BCC98B-AC0C-709D-55EC-88B19BCDF089}"/>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32C7E47A-36D7-1F66-546F-7BD8AAAE64FB}"/>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92F59BE4-0E29-49AB-7F58-066871897FA2}"/>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3AE61550-D6B0-485D-16E4-5A5C842D46EA}"/>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13A44A25-87EC-4EC5-0934-18223BA04B22}"/>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6B2D0B83-F21C-EE55-1129-FAC8B95F483B}"/>
              </a:ext>
            </a:extLst>
          </p:cNvPr>
          <p:cNvSpPr txBox="1"/>
          <p:nvPr/>
        </p:nvSpPr>
        <p:spPr>
          <a:xfrm>
            <a:off x="201295" y="722741"/>
            <a:ext cx="8626475" cy="1621213"/>
          </a:xfrm>
          <a:prstGeom prst="rect">
            <a:avLst/>
          </a:prstGeom>
        </p:spPr>
        <p:txBody>
          <a:bodyPr wrap="square">
            <a:spAutoFit/>
          </a:bodyPr>
          <a:lstStyle/>
          <a:p>
            <a:pPr indent="457200" algn="just" defTabSz="266700">
              <a:lnSpc>
                <a:spcPct val="120000"/>
              </a:lnSpc>
            </a:pPr>
            <a:r>
              <a:rPr lang="zh-CN" altLang="en-US" sz="1400" dirty="0"/>
              <a:t>为了建立和维护从用户需求开始到测试之间的一致性与完整性</a:t>
            </a:r>
            <a:r>
              <a:rPr lang="en-US" altLang="zh-CN" sz="1400" dirty="0"/>
              <a:t>,</a:t>
            </a:r>
            <a:r>
              <a:rPr lang="zh-CN" altLang="en-US" sz="1400" dirty="0"/>
              <a:t>需求跟踪矩阵提供了在整个项目生命周期中跟踪需求的方法。需求跟踪分为正向跟踪和逆向跟踪两种方式</a:t>
            </a:r>
            <a:r>
              <a:rPr lang="en-US" altLang="zh-CN" sz="1400" dirty="0"/>
              <a:t>,</a:t>
            </a:r>
            <a:r>
              <a:rPr lang="zh-CN" altLang="en-US" sz="1400" dirty="0"/>
              <a:t>示如图所示。</a:t>
            </a:r>
            <a:r>
              <a:rPr lang="zh-CN" altLang="en-US" sz="1400" dirty="0">
                <a:solidFill>
                  <a:srgbClr val="C00000"/>
                </a:solidFill>
              </a:rPr>
              <a:t>正向跟踪</a:t>
            </a:r>
            <a:r>
              <a:rPr lang="zh-CN" altLang="en-US" sz="1400" dirty="0"/>
              <a:t>是从需求到设计、开发、测试和最终交付的过程</a:t>
            </a:r>
            <a:r>
              <a:rPr lang="en-US" altLang="zh-CN" sz="1400" dirty="0"/>
              <a:t>,</a:t>
            </a:r>
            <a:r>
              <a:rPr lang="zh-CN" altLang="en-US" sz="1400" dirty="0"/>
              <a:t>用于检查软件需求规格说明书中的每个需求是否都能在后续的产品成果中找到对应点</a:t>
            </a:r>
            <a:r>
              <a:rPr lang="en-US" altLang="zh-CN" sz="1400" dirty="0"/>
              <a:t>;</a:t>
            </a:r>
            <a:r>
              <a:rPr lang="zh-CN" altLang="en-US" sz="1400" dirty="0">
                <a:solidFill>
                  <a:srgbClr val="C00000"/>
                </a:solidFill>
              </a:rPr>
              <a:t>逆向跟踪</a:t>
            </a:r>
            <a:r>
              <a:rPr lang="zh-CN" altLang="en-US" sz="1400" dirty="0"/>
              <a:t>是从实现</a:t>
            </a:r>
            <a:r>
              <a:rPr lang="en-US" altLang="zh-CN" sz="1400" dirty="0"/>
              <a:t>(</a:t>
            </a:r>
            <a:r>
              <a:rPr lang="zh-CN" altLang="en-US" sz="1400" dirty="0"/>
              <a:t>设计、开发、测试</a:t>
            </a:r>
            <a:r>
              <a:rPr lang="en-US" altLang="zh-CN" sz="1400" dirty="0"/>
              <a:t>)</a:t>
            </a:r>
            <a:r>
              <a:rPr lang="zh-CN" altLang="en-US" sz="1400" dirty="0"/>
              <a:t>回溯到需求的过程</a:t>
            </a:r>
            <a:r>
              <a:rPr lang="en-US" altLang="zh-CN" sz="1400" dirty="0"/>
              <a:t>,</a:t>
            </a:r>
            <a:r>
              <a:rPr lang="zh-CN" altLang="en-US" sz="1400" dirty="0"/>
              <a:t>用于检查设计文档、代码、测试用例等产品成果是否都能在</a:t>
            </a:r>
            <a:r>
              <a:rPr lang="en-US" altLang="zh-CN" sz="1400" dirty="0"/>
              <a:t>《</a:t>
            </a:r>
            <a:r>
              <a:rPr lang="zh-CN" altLang="en-US" sz="1400" dirty="0">
                <a:solidFill>
                  <a:srgbClr val="C00000"/>
                </a:solidFill>
              </a:rPr>
              <a:t>软件需求规格说明书</a:t>
            </a:r>
            <a:r>
              <a:rPr lang="en-US" altLang="zh-CN" sz="1400" dirty="0"/>
              <a:t>》</a:t>
            </a:r>
            <a:r>
              <a:rPr lang="zh-CN" altLang="en-US" sz="1400" dirty="0"/>
              <a:t>中找到出处。</a:t>
            </a:r>
            <a:r>
              <a:rPr lang="zh-CN" altLang="en-US" sz="1400" dirty="0">
                <a:solidFill>
                  <a:srgbClr val="C00000"/>
                </a:solidFill>
              </a:rPr>
              <a:t>通过实施双向跟踪</a:t>
            </a:r>
            <a:r>
              <a:rPr lang="en-US" altLang="zh-CN" sz="1400" dirty="0">
                <a:solidFill>
                  <a:srgbClr val="C00000"/>
                </a:solidFill>
              </a:rPr>
              <a:t>,</a:t>
            </a:r>
            <a:r>
              <a:rPr lang="zh-CN" altLang="en-US" sz="1400" dirty="0">
                <a:solidFill>
                  <a:srgbClr val="C00000"/>
                </a:solidFill>
              </a:rPr>
              <a:t>项目团队可以更好地管理需求的变化</a:t>
            </a:r>
            <a:r>
              <a:rPr lang="en-US" altLang="zh-CN" sz="1400" dirty="0">
                <a:solidFill>
                  <a:srgbClr val="C00000"/>
                </a:solidFill>
              </a:rPr>
              <a:t>,</a:t>
            </a:r>
            <a:r>
              <a:rPr lang="zh-CN" altLang="en-US" sz="1400" dirty="0">
                <a:solidFill>
                  <a:srgbClr val="C00000"/>
                </a:solidFill>
              </a:rPr>
              <a:t>确保交付的产品符合用户的期望和需求</a:t>
            </a:r>
            <a:r>
              <a:rPr lang="zh-CN" altLang="en-US" sz="1400" dirty="0"/>
              <a:t>。</a:t>
            </a:r>
            <a:endParaRPr lang="en-US" altLang="zh-CN" sz="1400" dirty="0"/>
          </a:p>
        </p:txBody>
      </p:sp>
      <p:pic>
        <p:nvPicPr>
          <p:cNvPr id="2" name="图片 1">
            <a:extLst>
              <a:ext uri="{FF2B5EF4-FFF2-40B4-BE49-F238E27FC236}">
                <a16:creationId xmlns:a16="http://schemas.microsoft.com/office/drawing/2014/main" id="{20DBF0C3-12B9-5D5C-7F51-7BD9B088FEFD}"/>
              </a:ext>
            </a:extLst>
          </p:cNvPr>
          <p:cNvPicPr>
            <a:picLocks noChangeAspect="1"/>
          </p:cNvPicPr>
          <p:nvPr/>
        </p:nvPicPr>
        <p:blipFill>
          <a:blip r:embed="rId4"/>
          <a:stretch>
            <a:fillRect/>
          </a:stretch>
        </p:blipFill>
        <p:spPr>
          <a:xfrm>
            <a:off x="277177" y="2571750"/>
            <a:ext cx="8626475" cy="1403018"/>
          </a:xfrm>
          <a:prstGeom prst="rect">
            <a:avLst/>
          </a:prstGeom>
        </p:spPr>
      </p:pic>
    </p:spTree>
    <p:custDataLst>
      <p:tags r:id="rId1"/>
    </p:custDataLst>
    <p:extLst>
      <p:ext uri="{BB962C8B-B14F-4D97-AF65-F5344CB8AC3E}">
        <p14:creationId xmlns:p14="http://schemas.microsoft.com/office/powerpoint/2010/main" val="67954030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708400" cy="966234"/>
            <a:chOff x="1596991" y="1848359"/>
            <a:chExt cx="3708400" cy="966234"/>
          </a:xfrm>
        </p:grpSpPr>
        <p:sp>
          <p:nvSpPr>
            <p:cNvPr id="16" name="文本框 15"/>
            <p:cNvSpPr txBox="1"/>
            <p:nvPr>
              <p:custDataLst>
                <p:tags r:id="rId2"/>
              </p:custDataLst>
            </p:nvPr>
          </p:nvSpPr>
          <p:spPr>
            <a:xfrm>
              <a:off x="1757011" y="2168262"/>
              <a:ext cx="3548380" cy="646331"/>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定义范围</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04</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基本概念</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01727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872162"/>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定义范围是制订项目和产品详细描述的过程。随着需求被逐步识别和收集起来</a:t>
            </a:r>
            <a:r>
              <a:rPr lang="en-US" altLang="zh-CN" sz="1400" dirty="0"/>
              <a:t>,</a:t>
            </a:r>
            <a:r>
              <a:rPr lang="zh-CN" altLang="en-US" sz="1400" dirty="0"/>
              <a:t>需要界定哪些需求应纳入项目范围</a:t>
            </a:r>
            <a:r>
              <a:rPr lang="en-US" altLang="zh-CN" sz="1400" dirty="0"/>
              <a:t>,</a:t>
            </a:r>
            <a:r>
              <a:rPr lang="zh-CN" altLang="en-US" sz="1400" dirty="0"/>
              <a:t>并通过范围说明书来加以阐释。本过程的主要作用是描述清楚产品、服务和成果的边界和验收标准。本过程可在项目期间多次重复进行。</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 name="文本框 4"/>
          <p:cNvSpPr txBox="1"/>
          <p:nvPr/>
        </p:nvSpPr>
        <p:spPr>
          <a:xfrm>
            <a:off x="375920" y="1838175"/>
            <a:ext cx="8286115" cy="3285900"/>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在定义范围的过程中</a:t>
            </a:r>
            <a:r>
              <a:rPr lang="en-US" altLang="zh-CN" sz="1400" dirty="0"/>
              <a:t>,</a:t>
            </a:r>
            <a:r>
              <a:rPr lang="zh-CN" altLang="en-US" sz="1400" dirty="0"/>
              <a:t>根据项目章程、范围管理计划、需求管理计划、需求文件、风险登记册、事业环境因素和组织过程资产等</a:t>
            </a:r>
            <a:r>
              <a:rPr lang="en-US" altLang="zh-CN" sz="1400" dirty="0"/>
              <a:t>,</a:t>
            </a:r>
            <a:r>
              <a:rPr lang="zh-CN" altLang="en-US" sz="1400" dirty="0"/>
              <a:t>通过专家判断、多标准决策分析、产品分析、引导式研讨会等方法</a:t>
            </a:r>
            <a:r>
              <a:rPr lang="en-US" altLang="zh-CN" sz="1400" dirty="0"/>
              <a:t>,</a:t>
            </a:r>
            <a:r>
              <a:rPr lang="zh-CN" altLang="en-US" sz="1400" dirty="0"/>
              <a:t>编制并输出项目范围说明书。</a:t>
            </a:r>
            <a:endParaRPr lang="en-US" altLang="zh-CN" sz="1400" dirty="0"/>
          </a:p>
          <a:p>
            <a:pPr indent="457200" algn="just" defTabSz="266700">
              <a:lnSpc>
                <a:spcPct val="150000"/>
              </a:lnSpc>
              <a:spcBef>
                <a:spcPct val="0"/>
              </a:spcBef>
              <a:spcAft>
                <a:spcPct val="0"/>
              </a:spcAft>
            </a:pPr>
            <a:r>
              <a:rPr lang="zh-CN" altLang="en-US" sz="1400" dirty="0"/>
              <a:t>由于在需求获取过程中</a:t>
            </a:r>
            <a:r>
              <a:rPr lang="en-US" altLang="zh-CN" sz="1400" dirty="0"/>
              <a:t>,</a:t>
            </a:r>
            <a:r>
              <a:rPr lang="zh-CN" altLang="en-US" sz="1400" dirty="0"/>
              <a:t>并非所有识别出的需求都能被纳入项目范围。因此</a:t>
            </a:r>
            <a:r>
              <a:rPr lang="en-US" altLang="zh-CN" sz="1400" dirty="0"/>
              <a:t>,</a:t>
            </a:r>
            <a:r>
              <a:rPr lang="zh-CN" altLang="en-US" sz="1400" dirty="0"/>
              <a:t>范围定义的关键在于从已识别的需求中筛选、整合出最终的项目需求</a:t>
            </a:r>
            <a:r>
              <a:rPr lang="en-US" altLang="zh-CN" sz="1400" dirty="0"/>
              <a:t>,</a:t>
            </a:r>
            <a:r>
              <a:rPr lang="zh-CN" altLang="en-US" sz="1400" dirty="0"/>
              <a:t>并据此制订项目及其产品的详细描述。以下是常见的范围定义方法。</a:t>
            </a:r>
            <a:endParaRPr lang="en-US" altLang="zh-CN" sz="1400" dirty="0"/>
          </a:p>
          <a:p>
            <a:pPr indent="457200" algn="just" defTabSz="266700">
              <a:lnSpc>
                <a:spcPct val="150000"/>
              </a:lnSpc>
              <a:spcBef>
                <a:spcPct val="0"/>
              </a:spcBef>
              <a:spcAft>
                <a:spcPct val="0"/>
              </a:spcAft>
            </a:pPr>
            <a:r>
              <a:rPr lang="en-US" altLang="zh-CN" sz="1400" dirty="0"/>
              <a:t>1.</a:t>
            </a:r>
            <a:r>
              <a:rPr lang="zh-CN" altLang="en-US" sz="1400" dirty="0"/>
              <a:t>专家判断</a:t>
            </a:r>
            <a:endParaRPr lang="en-US" altLang="zh-CN" sz="1400" dirty="0"/>
          </a:p>
          <a:p>
            <a:pPr indent="457200" algn="just" defTabSz="266700">
              <a:lnSpc>
                <a:spcPct val="150000"/>
              </a:lnSpc>
              <a:spcBef>
                <a:spcPct val="0"/>
              </a:spcBef>
              <a:spcAft>
                <a:spcPct val="0"/>
              </a:spcAft>
            </a:pPr>
            <a:r>
              <a:rPr kumimoji="1" lang="en-US" altLang="zh-CN" sz="1400" dirty="0">
                <a:latin typeface="方正大黑简体" panose="02000000000000000000" pitchFamily="2" charset="-122"/>
                <a:ea typeface="方正大黑简体" panose="02000000000000000000" pitchFamily="2" charset="-122"/>
              </a:rPr>
              <a:t>2.</a:t>
            </a:r>
            <a:r>
              <a:rPr kumimoji="1" lang="zh-CN" altLang="en-US" sz="1400" dirty="0">
                <a:latin typeface="方正大黑简体" panose="02000000000000000000" pitchFamily="2" charset="-122"/>
                <a:ea typeface="方正大黑简体" panose="02000000000000000000" pitchFamily="2" charset="-122"/>
              </a:rPr>
              <a:t>多标准决策分析</a:t>
            </a:r>
            <a:endParaRPr kumimoji="1" lang="en-US" altLang="zh-CN" sz="1400" dirty="0">
              <a:latin typeface="方正大黑简体" panose="02000000000000000000" pitchFamily="2" charset="-122"/>
              <a:ea typeface="方正大黑简体" panose="02000000000000000000" pitchFamily="2" charset="-122"/>
            </a:endParaRPr>
          </a:p>
          <a:p>
            <a:pPr indent="457200" algn="just" defTabSz="266700">
              <a:lnSpc>
                <a:spcPct val="150000"/>
              </a:lnSpc>
              <a:spcBef>
                <a:spcPct val="0"/>
              </a:spcBef>
              <a:spcAft>
                <a:spcPct val="0"/>
              </a:spcAft>
            </a:pPr>
            <a:r>
              <a:rPr kumimoji="1" lang="en-US" altLang="zh-CN" sz="1400" dirty="0">
                <a:latin typeface="方正大黑简体" panose="02000000000000000000" pitchFamily="2" charset="-122"/>
                <a:ea typeface="方正大黑简体" panose="02000000000000000000" pitchFamily="2" charset="-122"/>
              </a:rPr>
              <a:t>3.</a:t>
            </a:r>
            <a:r>
              <a:rPr kumimoji="1" lang="zh-CN" altLang="en-US" sz="1400" dirty="0">
                <a:latin typeface="方正大黑简体" panose="02000000000000000000" pitchFamily="2" charset="-122"/>
                <a:ea typeface="方正大黑简体" panose="02000000000000000000" pitchFamily="2" charset="-122"/>
              </a:rPr>
              <a:t>产品分析</a:t>
            </a:r>
            <a:endParaRPr kumimoji="1" lang="en-US" altLang="zh-CN" sz="1400" dirty="0">
              <a:latin typeface="方正大黑简体" panose="02000000000000000000" pitchFamily="2" charset="-122"/>
              <a:ea typeface="方正大黑简体" panose="02000000000000000000" pitchFamily="2" charset="-122"/>
            </a:endParaRPr>
          </a:p>
          <a:p>
            <a:pPr indent="457200" algn="just" defTabSz="266700">
              <a:lnSpc>
                <a:spcPct val="150000"/>
              </a:lnSpc>
              <a:spcBef>
                <a:spcPct val="0"/>
              </a:spcBef>
              <a:spcAft>
                <a:spcPct val="0"/>
              </a:spcAft>
            </a:pPr>
            <a:r>
              <a:rPr kumimoji="1" lang="en-US" altLang="zh-CN" sz="1400" dirty="0">
                <a:latin typeface="方正大黑简体" panose="02000000000000000000" pitchFamily="2" charset="-122"/>
                <a:ea typeface="方正大黑简体" panose="02000000000000000000" pitchFamily="2" charset="-122"/>
              </a:rPr>
              <a:t>4.</a:t>
            </a:r>
            <a:r>
              <a:rPr kumimoji="1" lang="zh-CN" altLang="en-US" sz="1400" dirty="0">
                <a:latin typeface="方正大黑简体" panose="02000000000000000000" pitchFamily="2" charset="-122"/>
                <a:ea typeface="方正大黑简体" panose="02000000000000000000" pitchFamily="2" charset="-122"/>
              </a:rPr>
              <a:t>引导式研讨会</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项目范围说明书</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59397" y="760730"/>
            <a:ext cx="8625205" cy="3948004"/>
          </a:xfrm>
          <a:prstGeom prst="rect">
            <a:avLst/>
          </a:prstGeom>
        </p:spPr>
        <p:txBody>
          <a:bodyPr wrap="square">
            <a:spAutoFit/>
          </a:bodyPr>
          <a:lstStyle/>
          <a:p>
            <a:pPr indent="266700" algn="just" defTabSz="266700">
              <a:lnSpc>
                <a:spcPct val="120000"/>
              </a:lnSpc>
              <a:spcBef>
                <a:spcPts val="0"/>
              </a:spcBef>
              <a:spcAft>
                <a:spcPts val="0"/>
              </a:spcAft>
            </a:pPr>
            <a:r>
              <a:rPr lang="zh-CN" altLang="en-US" sz="1400" dirty="0"/>
              <a:t>项目范围说明书是定义范围过程的主要成果文件</a:t>
            </a:r>
            <a:r>
              <a:rPr lang="en-US" altLang="zh-CN" sz="1400" dirty="0"/>
              <a:t>,</a:t>
            </a:r>
            <a:r>
              <a:rPr lang="zh-CN" altLang="en-US" sz="1400" dirty="0"/>
              <a:t>它详细描述项目的可交付成果</a:t>
            </a:r>
            <a:r>
              <a:rPr lang="en-US" altLang="zh-CN" sz="1400" dirty="0"/>
              <a:t>,</a:t>
            </a:r>
            <a:r>
              <a:rPr lang="zh-CN" altLang="en-US" sz="1400" dirty="0"/>
              <a:t>以及为提交这些可交付成果而必须开展的工作</a:t>
            </a:r>
            <a:r>
              <a:rPr lang="en-US" altLang="zh-CN" sz="1400" dirty="0"/>
              <a:t>,</a:t>
            </a:r>
            <a:r>
              <a:rPr lang="zh-CN" altLang="en-US" sz="1400" dirty="0"/>
              <a:t>代表项目干系人之间就项目范围达成了共识。项目范围说明书描述要做和不做的工作的详细程度</a:t>
            </a:r>
            <a:r>
              <a:rPr lang="en-US" altLang="zh-CN" sz="1400" dirty="0"/>
              <a:t>,</a:t>
            </a:r>
            <a:r>
              <a:rPr lang="zh-CN" altLang="en-US" sz="1400" dirty="0"/>
              <a:t>确保项目团队与干系人对项目的预期有一致的理解。项目范围说明书主要包括</a:t>
            </a:r>
            <a:r>
              <a:rPr lang="zh-CN" altLang="en-US" sz="1400" dirty="0">
                <a:solidFill>
                  <a:srgbClr val="C00000"/>
                </a:solidFill>
              </a:rPr>
              <a:t>产品范围描述、可交付成果、验收标准、除却责任、假设条件、制约因素</a:t>
            </a:r>
            <a:r>
              <a:rPr lang="zh-CN" altLang="en-US" sz="1400" dirty="0"/>
              <a:t>等。</a:t>
            </a:r>
            <a:endParaRPr lang="en-US" altLang="zh-CN" sz="1400" dirty="0"/>
          </a:p>
          <a:p>
            <a:pPr indent="266700" algn="just" defTabSz="266700">
              <a:lnSpc>
                <a:spcPct val="120000"/>
              </a:lnSpc>
              <a:spcBef>
                <a:spcPts val="0"/>
              </a:spcBef>
              <a:spcAft>
                <a:spcPts val="0"/>
              </a:spcAft>
            </a:pPr>
            <a:r>
              <a:rPr lang="en-US" altLang="zh-CN" sz="1400" b="1" dirty="0"/>
              <a:t>1.</a:t>
            </a:r>
            <a:r>
              <a:rPr lang="zh-CN" altLang="en-US" sz="1400" b="1" dirty="0"/>
              <a:t>产品范围描述</a:t>
            </a:r>
            <a:endParaRPr lang="en-US" altLang="zh-CN" sz="1400" b="1" dirty="0"/>
          </a:p>
          <a:p>
            <a:pPr indent="266700" algn="just" defTabSz="266700">
              <a:lnSpc>
                <a:spcPct val="120000"/>
              </a:lnSpc>
              <a:spcBef>
                <a:spcPts val="0"/>
              </a:spcBef>
              <a:spcAft>
                <a:spcPts val="0"/>
              </a:spcAft>
            </a:pPr>
            <a:r>
              <a:rPr lang="zh-CN" altLang="en-US" sz="1400" dirty="0"/>
              <a:t>产品范围描述逐步细化和详细说明了在项目章程和需求文件中描述的产品、服务或成果特征</a:t>
            </a:r>
            <a:r>
              <a:rPr lang="en-US" altLang="zh-CN" sz="1400" dirty="0"/>
              <a:t>,</a:t>
            </a:r>
            <a:r>
              <a:rPr lang="zh-CN" altLang="en-US" sz="1400" dirty="0"/>
              <a:t>确保所有干系人对产品的预期达成一致</a:t>
            </a:r>
            <a:r>
              <a:rPr lang="en-US" altLang="zh-CN" sz="1400" dirty="0"/>
              <a:t>,</a:t>
            </a:r>
            <a:r>
              <a:rPr lang="zh-CN" altLang="en-US" sz="1400" dirty="0"/>
              <a:t>并为项目团队提供清晰的开发方向。</a:t>
            </a:r>
            <a:endParaRPr lang="en-US" altLang="zh-CN" sz="1400" dirty="0"/>
          </a:p>
          <a:p>
            <a:pPr indent="266700" algn="just" defTabSz="266700">
              <a:lnSpc>
                <a:spcPct val="120000"/>
              </a:lnSpc>
              <a:spcBef>
                <a:spcPts val="0"/>
              </a:spcBef>
              <a:spcAft>
                <a:spcPts val="0"/>
              </a:spcAft>
            </a:pPr>
            <a:r>
              <a:rPr lang="en-US" altLang="zh-CN" sz="1400" b="1" dirty="0"/>
              <a:t>2.</a:t>
            </a:r>
            <a:r>
              <a:rPr lang="zh-CN" altLang="en-US" sz="1400" b="1" dirty="0"/>
              <a:t>可交付成果</a:t>
            </a:r>
            <a:endParaRPr lang="en-US" altLang="zh-CN" sz="1400" b="1" dirty="0"/>
          </a:p>
          <a:p>
            <a:pPr indent="266700" algn="just" defTabSz="266700">
              <a:lnSpc>
                <a:spcPct val="120000"/>
              </a:lnSpc>
              <a:spcBef>
                <a:spcPts val="0"/>
              </a:spcBef>
              <a:spcAft>
                <a:spcPts val="0"/>
              </a:spcAft>
            </a:pPr>
            <a:r>
              <a:rPr lang="zh-CN" altLang="en-US" sz="1400" dirty="0"/>
              <a:t>可交付成果指的是为完成某一过程、阶段或项目而必须产出的任何独特并可核实的产品、成果或服务能力。可交付成果分为主要成果和辅助成果</a:t>
            </a:r>
            <a:r>
              <a:rPr lang="en-US" altLang="zh-CN" sz="1400" dirty="0"/>
              <a:t>,</a:t>
            </a:r>
            <a:r>
              <a:rPr lang="zh-CN" altLang="en-US" sz="1400" dirty="0"/>
              <a:t>其中主要成果为核心交付物</a:t>
            </a:r>
            <a:r>
              <a:rPr lang="en-US" altLang="zh-CN" sz="1400" dirty="0"/>
              <a:t>,</a:t>
            </a:r>
            <a:r>
              <a:rPr lang="zh-CN" altLang="en-US" sz="1400" dirty="0"/>
              <a:t>直接满足项目的关键需求</a:t>
            </a:r>
            <a:r>
              <a:rPr lang="en-US" altLang="zh-CN" sz="1400" dirty="0"/>
              <a:t>,</a:t>
            </a:r>
            <a:r>
              <a:rPr lang="zh-CN" altLang="en-US" sz="1400" dirty="0"/>
              <a:t>如系统安装包和源代码</a:t>
            </a:r>
            <a:r>
              <a:rPr lang="en-US" altLang="zh-CN" sz="1400" dirty="0"/>
              <a:t>;</a:t>
            </a:r>
            <a:r>
              <a:rPr lang="zh-CN" altLang="en-US" sz="1400" dirty="0"/>
              <a:t>辅助成果为支持性或次要交付物</a:t>
            </a:r>
            <a:r>
              <a:rPr lang="en-US" altLang="zh-CN" sz="1400" dirty="0"/>
              <a:t>,</a:t>
            </a:r>
            <a:r>
              <a:rPr lang="zh-CN" altLang="en-US" sz="1400" dirty="0"/>
              <a:t>如项目管理报告和文件。</a:t>
            </a:r>
            <a:endParaRPr lang="en-US" altLang="zh-CN" sz="1400" dirty="0"/>
          </a:p>
          <a:p>
            <a:pPr indent="266700" algn="just" defTabSz="266700">
              <a:lnSpc>
                <a:spcPct val="120000"/>
              </a:lnSpc>
              <a:spcBef>
                <a:spcPts val="0"/>
              </a:spcBef>
              <a:spcAft>
                <a:spcPts val="0"/>
              </a:spcAft>
            </a:pPr>
            <a:r>
              <a:rPr lang="en-US" altLang="zh-CN" sz="1400" b="1" dirty="0"/>
              <a:t>3.</a:t>
            </a:r>
            <a:r>
              <a:rPr lang="zh-CN" altLang="en-US" sz="1400" b="1" dirty="0"/>
              <a:t>验收标准</a:t>
            </a:r>
            <a:endParaRPr lang="en-US" altLang="zh-CN" sz="1400" b="1" dirty="0"/>
          </a:p>
          <a:p>
            <a:pPr indent="266700" algn="just" defTabSz="266700">
              <a:lnSpc>
                <a:spcPct val="120000"/>
              </a:lnSpc>
              <a:spcBef>
                <a:spcPts val="0"/>
              </a:spcBef>
              <a:spcAft>
                <a:spcPts val="0"/>
              </a:spcAft>
            </a:pPr>
            <a:r>
              <a:rPr lang="zh-CN" altLang="en-US" sz="1400" dirty="0"/>
              <a:t>验收标准是可交付成果通过验收前必须满足一系列的条件</a:t>
            </a:r>
            <a:r>
              <a:rPr lang="en-US" altLang="zh-CN" sz="1400" dirty="0"/>
              <a:t>,</a:t>
            </a:r>
            <a:r>
              <a:rPr lang="zh-CN" altLang="en-US" sz="1400" dirty="0"/>
              <a:t>用于判定可交付成果是否符合预期的要求。这些标准确保项目的交付质量达到事先约定的水平</a:t>
            </a:r>
            <a:r>
              <a:rPr lang="en-US" altLang="zh-CN" sz="1400" dirty="0"/>
              <a:t>,</a:t>
            </a:r>
            <a:r>
              <a:rPr lang="zh-CN" altLang="en-US" sz="1400" dirty="0"/>
              <a:t>并为所有干系人提供统一的评判依据</a:t>
            </a:r>
            <a:r>
              <a:rPr lang="en-US" altLang="zh-CN" sz="1400" dirty="0"/>
              <a:t>,</a:t>
            </a:r>
            <a:r>
              <a:rPr lang="zh-CN" altLang="en-US" sz="1400" dirty="0"/>
              <a:t>从而达成一致的验收共识。</a:t>
            </a:r>
            <a:endParaRPr lang="en-US" altLang="zh-CN" sz="14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E7BD658-9B23-A7FE-DEDC-DD51F3A7216F}"/>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B4578AF7-2F78-BABC-7C72-C1450B41AA01}"/>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项目范围说明书</a:t>
            </a:r>
          </a:p>
        </p:txBody>
      </p:sp>
      <p:grpSp>
        <p:nvGrpSpPr>
          <p:cNvPr id="9" name="组合 8">
            <a:extLst>
              <a:ext uri="{FF2B5EF4-FFF2-40B4-BE49-F238E27FC236}">
                <a16:creationId xmlns:a16="http://schemas.microsoft.com/office/drawing/2014/main" id="{7D4EBA86-C044-4636-13A1-B904AF582382}"/>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01733E22-D48B-4898-382A-556D32EFD99E}"/>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7C4520D2-5A6E-6FCB-3058-8EB908915A36}"/>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AD44C155-3509-FC78-B8B9-62B6CD5F76B1}"/>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7B45D394-D78F-BE6C-2C97-954CEDD66228}"/>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4FC76D98-664C-F464-B98E-6FDF59EE6A9E}"/>
              </a:ext>
            </a:extLst>
          </p:cNvPr>
          <p:cNvSpPr txBox="1"/>
          <p:nvPr/>
        </p:nvSpPr>
        <p:spPr>
          <a:xfrm>
            <a:off x="259397" y="760730"/>
            <a:ext cx="8625205" cy="2396810"/>
          </a:xfrm>
          <a:prstGeom prst="rect">
            <a:avLst/>
          </a:prstGeom>
        </p:spPr>
        <p:txBody>
          <a:bodyPr wrap="square">
            <a:spAutoFit/>
          </a:bodyPr>
          <a:lstStyle/>
          <a:p>
            <a:pPr indent="266700" algn="just" defTabSz="266700">
              <a:lnSpc>
                <a:spcPct val="120000"/>
              </a:lnSpc>
              <a:spcBef>
                <a:spcPts val="0"/>
              </a:spcBef>
              <a:spcAft>
                <a:spcPts val="0"/>
              </a:spcAft>
            </a:pPr>
            <a:r>
              <a:rPr lang="en-US" altLang="zh-CN" sz="1400" b="1" dirty="0"/>
              <a:t>4.</a:t>
            </a:r>
            <a:r>
              <a:rPr lang="zh-CN" altLang="en-US" sz="1400" b="1" dirty="0"/>
              <a:t>除却责任</a:t>
            </a:r>
            <a:endParaRPr lang="en-US" altLang="zh-CN" sz="1400" b="1" dirty="0"/>
          </a:p>
          <a:p>
            <a:pPr indent="266700" algn="just" defTabSz="266700">
              <a:lnSpc>
                <a:spcPct val="120000"/>
              </a:lnSpc>
              <a:spcBef>
                <a:spcPts val="0"/>
              </a:spcBef>
              <a:spcAft>
                <a:spcPts val="0"/>
              </a:spcAft>
            </a:pPr>
            <a:r>
              <a:rPr lang="zh-CN" altLang="en-US" sz="1400" dirty="0"/>
              <a:t>除却责任明确说明哪些内容不属于项目范围</a:t>
            </a:r>
            <a:r>
              <a:rPr lang="en-US" altLang="zh-CN" sz="1400" dirty="0"/>
              <a:t>,</a:t>
            </a:r>
            <a:r>
              <a:rPr lang="zh-CN" altLang="en-US" sz="1400" dirty="0"/>
              <a:t>即排除在项目之外的工作事项</a:t>
            </a:r>
            <a:r>
              <a:rPr lang="en-US" altLang="zh-CN" sz="1400" dirty="0"/>
              <a:t>,</a:t>
            </a:r>
            <a:r>
              <a:rPr lang="zh-CN" altLang="en-US" sz="1400" dirty="0"/>
              <a:t>有助于各干系人对项目边界形成清晰的理解</a:t>
            </a:r>
            <a:r>
              <a:rPr lang="en-US" altLang="zh-CN" sz="1400" dirty="0"/>
              <a:t>,</a:t>
            </a:r>
            <a:r>
              <a:rPr lang="zh-CN" altLang="en-US" sz="1400" dirty="0"/>
              <a:t>从而有效管理干系人期望</a:t>
            </a:r>
            <a:r>
              <a:rPr lang="en-US" altLang="zh-CN" sz="1400" dirty="0"/>
              <a:t>,</a:t>
            </a:r>
            <a:r>
              <a:rPr lang="zh-CN" altLang="en-US" sz="1400" dirty="0"/>
              <a:t>避免范围蔓延和误解。</a:t>
            </a:r>
            <a:endParaRPr lang="en-US" altLang="zh-CN" sz="1400" dirty="0"/>
          </a:p>
          <a:p>
            <a:pPr indent="266700" algn="just" defTabSz="266700">
              <a:lnSpc>
                <a:spcPct val="120000"/>
              </a:lnSpc>
              <a:spcBef>
                <a:spcPts val="0"/>
              </a:spcBef>
              <a:spcAft>
                <a:spcPts val="0"/>
              </a:spcAft>
            </a:pPr>
            <a:r>
              <a:rPr lang="en-US" altLang="zh-CN" sz="1400" b="1" dirty="0"/>
              <a:t>5.</a:t>
            </a:r>
            <a:r>
              <a:rPr lang="zh-CN" altLang="en-US" sz="1400" b="1" dirty="0"/>
              <a:t>假设条件</a:t>
            </a:r>
            <a:endParaRPr lang="en-US" altLang="zh-CN" sz="1400" b="1" dirty="0"/>
          </a:p>
          <a:p>
            <a:pPr indent="266700" algn="just" defTabSz="266700">
              <a:lnSpc>
                <a:spcPct val="120000"/>
              </a:lnSpc>
              <a:spcBef>
                <a:spcPts val="0"/>
              </a:spcBef>
              <a:spcAft>
                <a:spcPts val="0"/>
              </a:spcAft>
            </a:pPr>
            <a:r>
              <a:rPr lang="zh-CN" altLang="en-US" sz="1400" dirty="0"/>
              <a:t>假设条件是指项目实施过程中被认为成立但不受团队控制的因素</a:t>
            </a:r>
            <a:r>
              <a:rPr lang="en-US" altLang="zh-CN" sz="1400" dirty="0"/>
              <a:t>,</a:t>
            </a:r>
            <a:r>
              <a:rPr lang="zh-CN" altLang="en-US" sz="1400" dirty="0"/>
              <a:t>这些条件可能影响项目的执行和交付</a:t>
            </a:r>
            <a:r>
              <a:rPr lang="en-US" altLang="zh-CN" sz="1400" dirty="0"/>
              <a:t>,</a:t>
            </a:r>
            <a:r>
              <a:rPr lang="zh-CN" altLang="en-US" sz="1400" dirty="0"/>
              <a:t>但通常超出项目团队的控制范围。列出假设条件</a:t>
            </a:r>
            <a:r>
              <a:rPr lang="en-US" altLang="zh-CN" sz="1400" dirty="0"/>
              <a:t>,</a:t>
            </a:r>
            <a:r>
              <a:rPr lang="zh-CN" altLang="en-US" sz="1400" dirty="0"/>
              <a:t>有助于干系人更清晰地理解这些条件对项目的潜在影响。</a:t>
            </a:r>
            <a:endParaRPr lang="en-US" altLang="zh-CN" sz="1400" dirty="0"/>
          </a:p>
          <a:p>
            <a:pPr indent="266700" algn="just" defTabSz="266700">
              <a:lnSpc>
                <a:spcPct val="120000"/>
              </a:lnSpc>
              <a:spcBef>
                <a:spcPts val="0"/>
              </a:spcBef>
              <a:spcAft>
                <a:spcPts val="0"/>
              </a:spcAft>
            </a:pPr>
            <a:r>
              <a:rPr lang="en-US" altLang="zh-CN" sz="1400" b="1" dirty="0"/>
              <a:t>6.</a:t>
            </a:r>
            <a:r>
              <a:rPr lang="zh-CN" altLang="en-US" sz="1400" b="1" dirty="0"/>
              <a:t>制约因素</a:t>
            </a:r>
            <a:endParaRPr lang="en-US" altLang="zh-CN" sz="1400" b="1" dirty="0"/>
          </a:p>
          <a:p>
            <a:pPr indent="266700" algn="just" defTabSz="266700">
              <a:lnSpc>
                <a:spcPct val="120000"/>
              </a:lnSpc>
              <a:spcBef>
                <a:spcPts val="0"/>
              </a:spcBef>
              <a:spcAft>
                <a:spcPts val="0"/>
              </a:spcAft>
            </a:pPr>
            <a:r>
              <a:rPr lang="zh-CN" altLang="en-US" sz="1400" dirty="0"/>
              <a:t>制约因素是对项目实施和交付构成约束的各种因素</a:t>
            </a:r>
            <a:r>
              <a:rPr lang="en-US" altLang="zh-CN" sz="1400" dirty="0"/>
              <a:t>,</a:t>
            </a:r>
            <a:r>
              <a:rPr lang="zh-CN" altLang="en-US" sz="1400" dirty="0"/>
              <a:t>可能包括时间、成本、法规、技术等方面的限制。通常</a:t>
            </a:r>
            <a:r>
              <a:rPr lang="en-US" altLang="zh-CN" sz="1400" dirty="0"/>
              <a:t>,</a:t>
            </a:r>
            <a:r>
              <a:rPr lang="zh-CN" altLang="en-US" sz="1400" dirty="0"/>
              <a:t>合同条款也会列为项目的制约因素之一。</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56410240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392680" y="1667510"/>
            <a:ext cx="3886200" cy="646331"/>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创建工作分解结构</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05</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996196"/>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48721"/>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建工作分解结构</a:t>
            </a:r>
            <a:r>
              <a:rPr lang="en-US" altLang="zh-CN" sz="1400" dirty="0"/>
              <a:t>(WBS)</a:t>
            </a:r>
            <a:r>
              <a:rPr lang="zh-CN" altLang="en-US" sz="1400" dirty="0"/>
              <a:t>是将项目的可交付成果和相关工作逐步分解为较小、更易管理的组件的过程</a:t>
            </a:r>
            <a:r>
              <a:rPr lang="en-US" altLang="zh-CN" sz="1400" dirty="0"/>
              <a:t>,</a:t>
            </a:r>
            <a:r>
              <a:rPr lang="zh-CN" altLang="en-US" sz="1400" dirty="0"/>
              <a:t>其主要作用是为所要交付的内容提供一个清晰的框架。</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本过程通常仅在项目初期开展一次</a:t>
            </a:r>
            <a:r>
              <a:rPr lang="en-US" altLang="zh-CN" sz="1400" dirty="0"/>
              <a:t>,</a:t>
            </a:r>
            <a:r>
              <a:rPr lang="zh-CN" altLang="en-US" sz="1400" dirty="0"/>
              <a:t>或在项目的预定义阶段开展。</a:t>
            </a:r>
            <a:endParaRPr lang="en-US" altLang="zh-CN" sz="1400" dirty="0"/>
          </a:p>
        </p:txBody>
      </p:sp>
      <p:sp>
        <p:nvSpPr>
          <p:cNvPr id="5" name="文本框 4"/>
          <p:cNvSpPr txBox="1"/>
          <p:nvPr/>
        </p:nvSpPr>
        <p:spPr>
          <a:xfrm>
            <a:off x="306070" y="1817101"/>
            <a:ext cx="8286115" cy="3229730"/>
          </a:xfrm>
          <a:prstGeom prst="rect">
            <a:avLst/>
          </a:prstGeom>
        </p:spPr>
        <p:txBody>
          <a:bodyPr wrap="square">
            <a:spAutoFit/>
          </a:bodyPr>
          <a:lstStyle/>
          <a:p>
            <a:pPr indent="457200" algn="just">
              <a:lnSpc>
                <a:spcPct val="140000"/>
              </a:lnSpc>
              <a:spcAft>
                <a:spcPts val="600"/>
              </a:spcAft>
              <a:defRPr/>
            </a:pPr>
            <a:r>
              <a:rPr lang="en-US" altLang="zh-CN" sz="1400" dirty="0">
                <a:solidFill>
                  <a:srgbClr val="C00000"/>
                </a:solidFill>
              </a:rPr>
              <a:t>WBS</a:t>
            </a:r>
            <a:r>
              <a:rPr lang="zh-CN" altLang="en-US" sz="1400" dirty="0">
                <a:solidFill>
                  <a:srgbClr val="C00000"/>
                </a:solidFill>
              </a:rPr>
              <a:t>组织并定义了项目的总范围</a:t>
            </a:r>
            <a:r>
              <a:rPr lang="en-US" altLang="zh-CN" sz="1400" dirty="0">
                <a:solidFill>
                  <a:srgbClr val="C00000"/>
                </a:solidFill>
              </a:rPr>
              <a:t>,</a:t>
            </a:r>
            <a:r>
              <a:rPr lang="zh-CN" altLang="en-US" sz="1400" dirty="0">
                <a:solidFill>
                  <a:srgbClr val="C00000"/>
                </a:solidFill>
              </a:rPr>
              <a:t>基于经过批准的当前项目范围说明书</a:t>
            </a:r>
            <a:r>
              <a:rPr lang="en-US" altLang="zh-CN" sz="1400" dirty="0">
                <a:solidFill>
                  <a:srgbClr val="C00000"/>
                </a:solidFill>
              </a:rPr>
              <a:t>,</a:t>
            </a:r>
            <a:r>
              <a:rPr lang="zh-CN" altLang="en-US" sz="1400" dirty="0">
                <a:solidFill>
                  <a:srgbClr val="C00000"/>
                </a:solidFill>
              </a:rPr>
              <a:t>明确列出了项目中所需的所有工作内容</a:t>
            </a:r>
            <a:r>
              <a:rPr lang="zh-CN" altLang="en-US" sz="1400" dirty="0"/>
              <a:t>。任何不包含在</a:t>
            </a:r>
            <a:r>
              <a:rPr lang="en-US" altLang="zh-CN" sz="1400" dirty="0"/>
              <a:t>WBS</a:t>
            </a:r>
            <a:r>
              <a:rPr lang="zh-CN" altLang="en-US" sz="1400" dirty="0"/>
              <a:t>中的工作都不属于该项目的范畴</a:t>
            </a:r>
            <a:r>
              <a:rPr lang="en-US" altLang="zh-CN" sz="1400" dirty="0"/>
              <a:t>,</a:t>
            </a:r>
            <a:r>
              <a:rPr lang="zh-CN" altLang="en-US" sz="1400" dirty="0"/>
              <a:t>确保项目工作范围的边界清晰</a:t>
            </a:r>
            <a:r>
              <a:rPr lang="en-US" altLang="zh-CN" sz="1400" dirty="0"/>
              <a:t>,</a:t>
            </a:r>
            <a:r>
              <a:rPr lang="zh-CN" altLang="en-US" sz="1400" dirty="0"/>
              <a:t>避免工作范围的扩展或遗漏。</a:t>
            </a:r>
            <a:endParaRPr lang="en-US" altLang="zh-CN" sz="1400" dirty="0"/>
          </a:p>
          <a:p>
            <a:pPr indent="457200" algn="just">
              <a:lnSpc>
                <a:spcPct val="140000"/>
              </a:lnSpc>
              <a:spcAft>
                <a:spcPts val="600"/>
              </a:spcAft>
              <a:defRPr/>
            </a:pPr>
            <a:r>
              <a:rPr lang="en-US" altLang="zh-CN" sz="1400" dirty="0"/>
              <a:t>WBS</a:t>
            </a:r>
            <a:r>
              <a:rPr lang="zh-CN" altLang="en-US" sz="1400" dirty="0"/>
              <a:t>最底层的单元称为</a:t>
            </a:r>
            <a:r>
              <a:rPr lang="zh-CN" altLang="en-US" sz="1400" dirty="0">
                <a:solidFill>
                  <a:srgbClr val="C00000"/>
                </a:solidFill>
              </a:rPr>
              <a:t>工作包</a:t>
            </a:r>
            <a:r>
              <a:rPr lang="en-US" altLang="zh-CN" sz="1400" dirty="0"/>
              <a:t>,</a:t>
            </a:r>
            <a:r>
              <a:rPr lang="zh-CN" altLang="en-US" sz="1400" dirty="0"/>
              <a:t>工作包是项目中最小的可管理单元</a:t>
            </a:r>
            <a:r>
              <a:rPr lang="en-US" altLang="zh-CN" sz="1400" dirty="0"/>
              <a:t>,</a:t>
            </a:r>
            <a:r>
              <a:rPr lang="zh-CN" altLang="en-US" sz="1400" dirty="0"/>
              <a:t>通常由具体任务或活动组成</a:t>
            </a:r>
            <a:r>
              <a:rPr lang="en-US" altLang="zh-CN" sz="1400" dirty="0"/>
              <a:t>,</a:t>
            </a:r>
            <a:r>
              <a:rPr lang="zh-CN" altLang="en-US" sz="1400" dirty="0"/>
              <a:t>并具备清晰的交付标准、时间要求和资源需求。每个工作包都可以独立分配给团队成员</a:t>
            </a:r>
            <a:r>
              <a:rPr lang="en-US" altLang="zh-CN" sz="1400" dirty="0"/>
              <a:t>,</a:t>
            </a:r>
            <a:r>
              <a:rPr lang="zh-CN" altLang="en-US" sz="1400" dirty="0"/>
              <a:t>便于对工作进行进度安排、成本估算、资源调配及质量控制。在“工作分解结构”词语中的</a:t>
            </a:r>
            <a:r>
              <a:rPr lang="zh-CN" altLang="en-US" sz="1400" dirty="0">
                <a:solidFill>
                  <a:srgbClr val="C00000"/>
                </a:solidFill>
              </a:rPr>
              <a:t>“工作”是指产品或可交付成果</a:t>
            </a:r>
            <a:r>
              <a:rPr lang="en-US" altLang="zh-CN" sz="1400" dirty="0">
                <a:solidFill>
                  <a:srgbClr val="C00000"/>
                </a:solidFill>
              </a:rPr>
              <a:t>,</a:t>
            </a:r>
            <a:r>
              <a:rPr lang="zh-CN" altLang="en-US" sz="1400" dirty="0">
                <a:solidFill>
                  <a:srgbClr val="C00000"/>
                </a:solidFill>
              </a:rPr>
              <a:t>而不是活动本身</a:t>
            </a:r>
            <a:r>
              <a:rPr lang="zh-CN" altLang="en-US" sz="1400" dirty="0"/>
              <a:t>。</a:t>
            </a:r>
            <a:endParaRPr lang="en-US" altLang="zh-CN" sz="1400" dirty="0"/>
          </a:p>
          <a:p>
            <a:pPr indent="457200" algn="just">
              <a:lnSpc>
                <a:spcPct val="140000"/>
              </a:lnSpc>
              <a:spcAft>
                <a:spcPts val="600"/>
              </a:spcAft>
              <a:defRPr/>
            </a:pPr>
            <a:r>
              <a:rPr lang="zh-CN" altLang="en-US" sz="1400" dirty="0"/>
              <a:t>在创建</a:t>
            </a:r>
            <a:r>
              <a:rPr lang="en-US" altLang="zh-CN" sz="1400" dirty="0"/>
              <a:t>WBS</a:t>
            </a:r>
            <a:r>
              <a:rPr lang="zh-CN" altLang="en-US" sz="1400" dirty="0"/>
              <a:t>的过程中</a:t>
            </a:r>
            <a:r>
              <a:rPr lang="en-US" altLang="zh-CN" sz="1400" dirty="0"/>
              <a:t>,</a:t>
            </a:r>
            <a:r>
              <a:rPr lang="zh-CN" altLang="en-US" sz="1400" dirty="0"/>
              <a:t>通常根据范围管理计划、需求文件、项目范围说明书、事业环境因素</a:t>
            </a:r>
            <a:r>
              <a:rPr lang="en-US" altLang="zh-CN" sz="1400" dirty="0"/>
              <a:t>(</a:t>
            </a:r>
            <a:r>
              <a:rPr lang="zh-CN" altLang="en-US" sz="1400" dirty="0"/>
              <a:t>项目所在行业的</a:t>
            </a:r>
            <a:r>
              <a:rPr lang="en-US" altLang="zh-CN" sz="1400" dirty="0"/>
              <a:t>WBS</a:t>
            </a:r>
            <a:r>
              <a:rPr lang="zh-CN" altLang="en-US" sz="1400" dirty="0"/>
              <a:t>标准</a:t>
            </a:r>
            <a:r>
              <a:rPr lang="en-US" altLang="zh-CN" sz="1400" dirty="0"/>
              <a:t>)</a:t>
            </a:r>
            <a:r>
              <a:rPr lang="zh-CN" altLang="en-US" sz="1400" dirty="0"/>
              <a:t>、组织过程资产</a:t>
            </a:r>
            <a:r>
              <a:rPr lang="en-US" altLang="zh-CN" sz="1400" dirty="0"/>
              <a:t>(</a:t>
            </a:r>
            <a:r>
              <a:rPr lang="zh-CN" altLang="en-US" sz="1400" dirty="0"/>
              <a:t>以往</a:t>
            </a:r>
            <a:r>
              <a:rPr lang="en-US" altLang="zh-CN" sz="1400" dirty="0"/>
              <a:t>WBS</a:t>
            </a:r>
            <a:r>
              <a:rPr lang="zh-CN" altLang="en-US" sz="1400" dirty="0"/>
              <a:t>模板和经验教训等</a:t>
            </a:r>
            <a:r>
              <a:rPr lang="en-US" altLang="zh-CN" sz="1400" dirty="0"/>
              <a:t>),</a:t>
            </a:r>
            <a:r>
              <a:rPr lang="zh-CN" altLang="en-US" sz="1400" dirty="0"/>
              <a:t>通过征求专家意见和分解等方法</a:t>
            </a:r>
            <a:r>
              <a:rPr lang="en-US" altLang="zh-CN" sz="1400" dirty="0"/>
              <a:t>,</a:t>
            </a:r>
            <a:r>
              <a:rPr lang="zh-CN" altLang="en-US" sz="1400" dirty="0"/>
              <a:t>编制并输出范围基准。</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1FE9C9-8446-1AED-5E52-E8D9B5689711}"/>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E1277081-D0BA-8687-F887-28E9E5695531}"/>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BC7E3261-A085-23FE-6749-2FC619355D9F}"/>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F7771B1D-F376-6AD4-3973-7EE22BC2F4CF}"/>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AF2AE422-0D17-B4B9-245A-9B9FBA808327}"/>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7A8DE849-159E-C2F6-3572-FE824D170CE9}"/>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07396421-22A4-2E92-A553-AEC6AA8CB377}"/>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8991FCDC-D5CC-885A-F383-360351371084}"/>
              </a:ext>
            </a:extLst>
          </p:cNvPr>
          <p:cNvSpPr txBox="1"/>
          <p:nvPr/>
        </p:nvSpPr>
        <p:spPr>
          <a:xfrm>
            <a:off x="259397" y="760730"/>
            <a:ext cx="8625205" cy="3430939"/>
          </a:xfrm>
          <a:prstGeom prst="rect">
            <a:avLst/>
          </a:prstGeom>
        </p:spPr>
        <p:txBody>
          <a:bodyPr wrap="square">
            <a:spAutoFit/>
          </a:bodyPr>
          <a:lstStyle/>
          <a:p>
            <a:pPr indent="266700" algn="just" defTabSz="266700">
              <a:lnSpc>
                <a:spcPct val="120000"/>
              </a:lnSpc>
              <a:spcBef>
                <a:spcPts val="0"/>
              </a:spcBef>
              <a:spcAft>
                <a:spcPts val="0"/>
              </a:spcAft>
            </a:pPr>
            <a:r>
              <a:rPr lang="zh-CN" altLang="en-US" sz="1400" dirty="0"/>
              <a:t>创建工作分解结构主要依赖分解方法</a:t>
            </a:r>
            <a:r>
              <a:rPr lang="en-US" altLang="zh-CN" sz="1400" dirty="0"/>
              <a:t>,</a:t>
            </a:r>
            <a:r>
              <a:rPr lang="zh-CN" altLang="en-US" sz="1400" dirty="0">
                <a:solidFill>
                  <a:srgbClr val="C00000"/>
                </a:solidFill>
              </a:rPr>
              <a:t>即将项目的整体目标和任务逐步细化为更小、更易管理的子任务</a:t>
            </a:r>
            <a:r>
              <a:rPr lang="en-US" altLang="zh-CN" sz="1400" dirty="0">
                <a:solidFill>
                  <a:srgbClr val="C00000"/>
                </a:solidFill>
              </a:rPr>
              <a:t>,</a:t>
            </a:r>
            <a:r>
              <a:rPr lang="zh-CN" altLang="en-US" sz="1400" dirty="0">
                <a:solidFill>
                  <a:srgbClr val="C00000"/>
                </a:solidFill>
              </a:rPr>
              <a:t>以确保项目的有效管理和可控</a:t>
            </a:r>
            <a:r>
              <a:rPr lang="zh-CN" altLang="en-US" sz="1400" dirty="0"/>
              <a:t>。在此过程中</a:t>
            </a:r>
            <a:r>
              <a:rPr lang="en-US" altLang="zh-CN" sz="1400" dirty="0"/>
              <a:t>,</a:t>
            </a:r>
            <a:r>
              <a:rPr lang="zh-CN" altLang="en-US" sz="1400" dirty="0"/>
              <a:t>需要按照要求开展分解活动</a:t>
            </a:r>
            <a:r>
              <a:rPr lang="en-US" altLang="zh-CN" sz="1400" dirty="0"/>
              <a:t>,</a:t>
            </a:r>
            <a:r>
              <a:rPr lang="zh-CN" altLang="en-US" sz="1400" dirty="0"/>
              <a:t>同时遵循特定的分解形式和分解原则。</a:t>
            </a:r>
            <a:endParaRPr lang="en-US" altLang="zh-CN" sz="1400" dirty="0"/>
          </a:p>
          <a:p>
            <a:pPr indent="266700" algn="just" defTabSz="266700">
              <a:lnSpc>
                <a:spcPct val="120000"/>
              </a:lnSpc>
              <a:spcBef>
                <a:spcPts val="0"/>
              </a:spcBef>
              <a:spcAft>
                <a:spcPts val="0"/>
              </a:spcAft>
            </a:pPr>
            <a:r>
              <a:rPr lang="en-US" altLang="zh-CN" sz="1400" b="1" dirty="0"/>
              <a:t>1.</a:t>
            </a:r>
            <a:r>
              <a:rPr lang="zh-CN" altLang="en-US" sz="1400" b="1" dirty="0"/>
              <a:t>分解活动</a:t>
            </a:r>
            <a:endParaRPr lang="en-US" altLang="zh-CN" sz="1400" b="1" dirty="0"/>
          </a:p>
          <a:p>
            <a:pPr indent="266700" algn="just" defTabSz="266700">
              <a:lnSpc>
                <a:spcPct val="120000"/>
              </a:lnSpc>
              <a:spcBef>
                <a:spcPts val="0"/>
              </a:spcBef>
              <a:spcAft>
                <a:spcPts val="0"/>
              </a:spcAft>
            </a:pPr>
            <a:r>
              <a:rPr lang="zh-CN" altLang="en-US" sz="1400" dirty="0"/>
              <a:t>要将整个项目的工作分解为工作包</a:t>
            </a:r>
            <a:r>
              <a:rPr lang="en-US" altLang="zh-CN" sz="1400" dirty="0"/>
              <a:t>,</a:t>
            </a:r>
            <a:r>
              <a:rPr lang="zh-CN" altLang="en-US" sz="1400" dirty="0"/>
              <a:t>通常需要执行以下步骤。</a:t>
            </a:r>
            <a:endParaRPr lang="en-US" altLang="zh-CN" sz="1400" dirty="0"/>
          </a:p>
          <a:p>
            <a:pPr indent="266700" algn="just" defTabSz="266700">
              <a:lnSpc>
                <a:spcPct val="120000"/>
              </a:lnSpc>
              <a:spcBef>
                <a:spcPts val="0"/>
              </a:spcBef>
              <a:spcAft>
                <a:spcPts val="0"/>
              </a:spcAft>
            </a:pPr>
            <a:r>
              <a:rPr lang="en-US" altLang="zh-CN" sz="1400" dirty="0"/>
              <a:t>(1)</a:t>
            </a:r>
            <a:r>
              <a:rPr lang="zh-CN" altLang="en-US" sz="1400" dirty="0">
                <a:solidFill>
                  <a:srgbClr val="C00000"/>
                </a:solidFill>
              </a:rPr>
              <a:t>识别和分析可交付成果及相关工作</a:t>
            </a:r>
            <a:r>
              <a:rPr lang="en-US" altLang="zh-CN" sz="1400" dirty="0"/>
              <a:t>:</a:t>
            </a:r>
            <a:r>
              <a:rPr lang="zh-CN" altLang="en-US" sz="1400" dirty="0"/>
              <a:t>明确项目的目标和最终的可交付成果</a:t>
            </a:r>
            <a:r>
              <a:rPr lang="en-US" altLang="zh-CN" sz="1400" dirty="0"/>
              <a:t>,</a:t>
            </a:r>
            <a:r>
              <a:rPr lang="zh-CN" altLang="en-US" sz="1400" dirty="0"/>
              <a:t>分析实现这些成果所需的具体工作</a:t>
            </a:r>
            <a:r>
              <a:rPr lang="en-US" altLang="zh-CN" sz="1400" dirty="0"/>
              <a:t>,</a:t>
            </a:r>
            <a:r>
              <a:rPr lang="zh-CN" altLang="en-US" sz="1400" dirty="0"/>
              <a:t>确保工作内容与项目目标一致。</a:t>
            </a:r>
            <a:endParaRPr lang="en-US" altLang="zh-CN" sz="1400" dirty="0"/>
          </a:p>
          <a:p>
            <a:pPr indent="266700" algn="just" defTabSz="266700">
              <a:lnSpc>
                <a:spcPct val="120000"/>
              </a:lnSpc>
              <a:spcBef>
                <a:spcPts val="0"/>
              </a:spcBef>
              <a:spcAft>
                <a:spcPts val="0"/>
              </a:spcAft>
            </a:pPr>
            <a:r>
              <a:rPr lang="en-US" altLang="zh-CN" sz="1400" dirty="0"/>
              <a:t>(2)</a:t>
            </a:r>
            <a:r>
              <a:rPr lang="zh-CN" altLang="en-US" sz="1400" dirty="0">
                <a:solidFill>
                  <a:srgbClr val="C00000"/>
                </a:solidFill>
              </a:rPr>
              <a:t>确定</a:t>
            </a:r>
            <a:r>
              <a:rPr lang="en-US" altLang="zh-CN" sz="1400" dirty="0">
                <a:solidFill>
                  <a:srgbClr val="C00000"/>
                </a:solidFill>
              </a:rPr>
              <a:t>WBS</a:t>
            </a:r>
            <a:r>
              <a:rPr lang="zh-CN" altLang="en-US" sz="1400" dirty="0">
                <a:solidFill>
                  <a:srgbClr val="C00000"/>
                </a:solidFill>
              </a:rPr>
              <a:t>的结构和组织方法</a:t>
            </a:r>
            <a:r>
              <a:rPr lang="en-US" altLang="zh-CN" sz="1400" dirty="0"/>
              <a:t>:</a:t>
            </a:r>
            <a:r>
              <a:rPr lang="zh-CN" altLang="en-US" sz="1400" dirty="0"/>
              <a:t>根据项目的规模、复杂度以及管理需求</a:t>
            </a:r>
            <a:r>
              <a:rPr lang="en-US" altLang="zh-CN" sz="1400" dirty="0"/>
              <a:t>,</a:t>
            </a:r>
            <a:r>
              <a:rPr lang="zh-CN" altLang="en-US" sz="1400" dirty="0"/>
              <a:t>选择合适的</a:t>
            </a:r>
            <a:r>
              <a:rPr lang="en-US" altLang="zh-CN" sz="1400" dirty="0"/>
              <a:t>WBS</a:t>
            </a:r>
            <a:r>
              <a:rPr lang="zh-CN" altLang="en-US" sz="1400" dirty="0"/>
              <a:t>结构。</a:t>
            </a:r>
            <a:endParaRPr lang="en-US" altLang="zh-CN" sz="1400" dirty="0"/>
          </a:p>
          <a:p>
            <a:pPr indent="266700" algn="just" defTabSz="266700">
              <a:lnSpc>
                <a:spcPct val="120000"/>
              </a:lnSpc>
              <a:spcBef>
                <a:spcPts val="0"/>
              </a:spcBef>
              <a:spcAft>
                <a:spcPts val="0"/>
              </a:spcAft>
            </a:pPr>
            <a:r>
              <a:rPr lang="en-US" altLang="zh-CN" sz="1400" dirty="0"/>
              <a:t>(3)</a:t>
            </a:r>
            <a:r>
              <a:rPr lang="zh-CN" altLang="en-US" sz="1400" dirty="0">
                <a:solidFill>
                  <a:srgbClr val="C00000"/>
                </a:solidFill>
              </a:rPr>
              <a:t>自上而下逐层细化分解</a:t>
            </a:r>
            <a:r>
              <a:rPr lang="en-US" altLang="zh-CN" sz="1400" dirty="0"/>
              <a:t>:</a:t>
            </a:r>
            <a:r>
              <a:rPr lang="zh-CN" altLang="en-US" sz="1400" dirty="0"/>
              <a:t>从项目的主要交付成果或阶段性目标开始</a:t>
            </a:r>
            <a:r>
              <a:rPr lang="en-US" altLang="zh-CN" sz="1400" dirty="0"/>
              <a:t>,</a:t>
            </a:r>
            <a:r>
              <a:rPr lang="zh-CN" altLang="en-US" sz="1400" dirty="0"/>
              <a:t>逐步分解成更小的工作单元</a:t>
            </a:r>
            <a:r>
              <a:rPr lang="en-US" altLang="zh-CN" sz="1400" dirty="0"/>
              <a:t>,</a:t>
            </a:r>
            <a:r>
              <a:rPr lang="zh-CN" altLang="en-US" sz="1400" dirty="0"/>
              <a:t>直到形成最小可管理的工作包。</a:t>
            </a:r>
            <a:endParaRPr lang="en-US" altLang="zh-CN" sz="1400" dirty="0"/>
          </a:p>
          <a:p>
            <a:pPr indent="266700" algn="just" defTabSz="266700">
              <a:lnSpc>
                <a:spcPct val="120000"/>
              </a:lnSpc>
              <a:spcBef>
                <a:spcPts val="0"/>
              </a:spcBef>
              <a:spcAft>
                <a:spcPts val="0"/>
              </a:spcAft>
            </a:pPr>
            <a:r>
              <a:rPr lang="en-US" altLang="zh-CN" sz="1400" dirty="0"/>
              <a:t>(4)</a:t>
            </a:r>
            <a:r>
              <a:rPr lang="zh-CN" altLang="en-US" sz="1400" dirty="0">
                <a:solidFill>
                  <a:srgbClr val="C00000"/>
                </a:solidFill>
              </a:rPr>
              <a:t>为</a:t>
            </a:r>
            <a:r>
              <a:rPr lang="en-US" altLang="zh-CN" sz="1400" dirty="0">
                <a:solidFill>
                  <a:srgbClr val="C00000"/>
                </a:solidFill>
              </a:rPr>
              <a:t>WBS</a:t>
            </a:r>
            <a:r>
              <a:rPr lang="zh-CN" altLang="en-US" sz="1400" dirty="0">
                <a:solidFill>
                  <a:srgbClr val="C00000"/>
                </a:solidFill>
              </a:rPr>
              <a:t>组成部分制订和分配标识编码</a:t>
            </a:r>
            <a:r>
              <a:rPr lang="en-US" altLang="zh-CN" sz="1400" dirty="0"/>
              <a:t>:</a:t>
            </a:r>
            <a:r>
              <a:rPr lang="zh-CN" altLang="en-US" sz="1400" dirty="0"/>
              <a:t>为每个工作包和任务分配一个唯一的标识编码</a:t>
            </a:r>
            <a:r>
              <a:rPr lang="en-US" altLang="zh-CN" sz="1400" dirty="0"/>
              <a:t>,</a:t>
            </a:r>
            <a:r>
              <a:rPr lang="zh-CN" altLang="en-US" sz="1400" dirty="0"/>
              <a:t>以便于项目管理和后续的进度跟踪。</a:t>
            </a:r>
            <a:endParaRPr lang="en-US" altLang="zh-CN" sz="1400" dirty="0"/>
          </a:p>
          <a:p>
            <a:pPr indent="266700" algn="just" defTabSz="266700">
              <a:lnSpc>
                <a:spcPct val="120000"/>
              </a:lnSpc>
              <a:spcBef>
                <a:spcPts val="0"/>
              </a:spcBef>
              <a:spcAft>
                <a:spcPts val="0"/>
              </a:spcAft>
            </a:pPr>
            <a:r>
              <a:rPr lang="en-US" altLang="zh-CN" sz="1400" dirty="0"/>
              <a:t>(5)</a:t>
            </a:r>
            <a:r>
              <a:rPr lang="zh-CN" altLang="en-US" sz="1400" dirty="0">
                <a:solidFill>
                  <a:srgbClr val="C00000"/>
                </a:solidFill>
              </a:rPr>
              <a:t>核实可交付成果分解的合理性</a:t>
            </a:r>
            <a:r>
              <a:rPr lang="en-US" altLang="zh-CN" sz="1400" dirty="0"/>
              <a:t>:</a:t>
            </a:r>
            <a:r>
              <a:rPr lang="zh-CN" altLang="en-US" sz="1400" dirty="0"/>
              <a:t>确保工作包粒度适中</a:t>
            </a:r>
            <a:r>
              <a:rPr lang="en-US" altLang="zh-CN" sz="1400" dirty="0"/>
              <a:t>,</a:t>
            </a:r>
            <a:r>
              <a:rPr lang="zh-CN" altLang="en-US" sz="1400" dirty="0"/>
              <a:t>既要足够小以便于管理和控制</a:t>
            </a:r>
            <a:r>
              <a:rPr lang="en-US" altLang="zh-CN" sz="1400" dirty="0"/>
              <a:t>,</a:t>
            </a:r>
            <a:r>
              <a:rPr lang="zh-CN" altLang="en-US" sz="1400" dirty="0"/>
              <a:t>又要避免分解得过于琐碎</a:t>
            </a:r>
            <a:r>
              <a:rPr lang="en-US" altLang="zh-CN" sz="1400" dirty="0"/>
              <a:t>,</a:t>
            </a:r>
            <a:r>
              <a:rPr lang="zh-CN" altLang="en-US" sz="1400" dirty="0"/>
              <a:t>影响效率。</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340639828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389E5D8-1D3E-A486-7F02-C673C483E64C}"/>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0F2B2498-72BA-6B80-4340-510F2ADE7F75}"/>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F1BB8F9E-5AE9-3A4A-8203-827236B2AB70}"/>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BD7A6941-0939-DD02-AED5-38CFDA790B3E}"/>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56CDA4F4-262E-DDB1-0DB8-2A631EBD21CC}"/>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2D078871-A38E-D9A9-9B45-795B6F37FE13}"/>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33C1487F-56CC-A774-5DFE-7E3F387849DC}"/>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252518D2-7F37-26EB-8794-6877C1ACE453}"/>
              </a:ext>
            </a:extLst>
          </p:cNvPr>
          <p:cNvSpPr txBox="1"/>
          <p:nvPr/>
        </p:nvSpPr>
        <p:spPr>
          <a:xfrm>
            <a:off x="259397" y="760730"/>
            <a:ext cx="8625205" cy="3430939"/>
          </a:xfrm>
          <a:prstGeom prst="rect">
            <a:avLst/>
          </a:prstGeom>
        </p:spPr>
        <p:txBody>
          <a:bodyPr wrap="square">
            <a:spAutoFit/>
          </a:bodyPr>
          <a:lstStyle/>
          <a:p>
            <a:pPr indent="266700" algn="just" defTabSz="266700">
              <a:lnSpc>
                <a:spcPct val="120000"/>
              </a:lnSpc>
              <a:spcBef>
                <a:spcPts val="0"/>
              </a:spcBef>
              <a:spcAft>
                <a:spcPts val="0"/>
              </a:spcAft>
            </a:pPr>
            <a:r>
              <a:rPr lang="zh-CN" altLang="en-US" sz="1400" dirty="0"/>
              <a:t>创建工作分解结构主要依赖分解方法</a:t>
            </a:r>
            <a:r>
              <a:rPr lang="en-US" altLang="zh-CN" sz="1400" dirty="0"/>
              <a:t>,</a:t>
            </a:r>
            <a:r>
              <a:rPr lang="zh-CN" altLang="en-US" sz="1400" dirty="0">
                <a:solidFill>
                  <a:srgbClr val="C00000"/>
                </a:solidFill>
              </a:rPr>
              <a:t>即将项目的整体目标和任务逐步细化为更小、更易管理的子任务</a:t>
            </a:r>
            <a:r>
              <a:rPr lang="en-US" altLang="zh-CN" sz="1400" dirty="0">
                <a:solidFill>
                  <a:srgbClr val="C00000"/>
                </a:solidFill>
              </a:rPr>
              <a:t>,</a:t>
            </a:r>
            <a:r>
              <a:rPr lang="zh-CN" altLang="en-US" sz="1400" dirty="0">
                <a:solidFill>
                  <a:srgbClr val="C00000"/>
                </a:solidFill>
              </a:rPr>
              <a:t>以确保项目的有效管理和可控</a:t>
            </a:r>
            <a:r>
              <a:rPr lang="zh-CN" altLang="en-US" sz="1400" dirty="0"/>
              <a:t>。在此过程中</a:t>
            </a:r>
            <a:r>
              <a:rPr lang="en-US" altLang="zh-CN" sz="1400" dirty="0"/>
              <a:t>,</a:t>
            </a:r>
            <a:r>
              <a:rPr lang="zh-CN" altLang="en-US" sz="1400" dirty="0"/>
              <a:t>需要按照要求开展分解活动</a:t>
            </a:r>
            <a:r>
              <a:rPr lang="en-US" altLang="zh-CN" sz="1400" dirty="0"/>
              <a:t>,</a:t>
            </a:r>
            <a:r>
              <a:rPr lang="zh-CN" altLang="en-US" sz="1400" dirty="0"/>
              <a:t>同时遵循特定的分解形式和分解原则。</a:t>
            </a:r>
            <a:endParaRPr lang="en-US" altLang="zh-CN" sz="1400" dirty="0"/>
          </a:p>
          <a:p>
            <a:pPr indent="266700" algn="just" defTabSz="266700">
              <a:lnSpc>
                <a:spcPct val="120000"/>
              </a:lnSpc>
              <a:spcBef>
                <a:spcPts val="0"/>
              </a:spcBef>
              <a:spcAft>
                <a:spcPts val="0"/>
              </a:spcAft>
            </a:pPr>
            <a:r>
              <a:rPr lang="en-US" altLang="zh-CN" sz="1400" b="1" dirty="0"/>
              <a:t>1.</a:t>
            </a:r>
            <a:r>
              <a:rPr lang="zh-CN" altLang="en-US" sz="1400" b="1" dirty="0"/>
              <a:t>分解活动</a:t>
            </a:r>
            <a:endParaRPr lang="en-US" altLang="zh-CN" sz="1400" b="1" dirty="0"/>
          </a:p>
          <a:p>
            <a:pPr indent="266700" algn="just" defTabSz="266700">
              <a:lnSpc>
                <a:spcPct val="120000"/>
              </a:lnSpc>
              <a:spcBef>
                <a:spcPts val="0"/>
              </a:spcBef>
              <a:spcAft>
                <a:spcPts val="0"/>
              </a:spcAft>
            </a:pPr>
            <a:r>
              <a:rPr lang="zh-CN" altLang="en-US" sz="1400" dirty="0"/>
              <a:t>要将整个项目的工作分解为工作包</a:t>
            </a:r>
            <a:r>
              <a:rPr lang="en-US" altLang="zh-CN" sz="1400" dirty="0"/>
              <a:t>,</a:t>
            </a:r>
            <a:r>
              <a:rPr lang="zh-CN" altLang="en-US" sz="1400" dirty="0"/>
              <a:t>通常需要执行以下步骤。</a:t>
            </a:r>
            <a:endParaRPr lang="en-US" altLang="zh-CN" sz="1400" dirty="0"/>
          </a:p>
          <a:p>
            <a:pPr indent="266700" algn="just" defTabSz="266700">
              <a:lnSpc>
                <a:spcPct val="120000"/>
              </a:lnSpc>
              <a:spcBef>
                <a:spcPts val="0"/>
              </a:spcBef>
              <a:spcAft>
                <a:spcPts val="0"/>
              </a:spcAft>
            </a:pPr>
            <a:r>
              <a:rPr lang="en-US" altLang="zh-CN" sz="1400" dirty="0"/>
              <a:t>(1)</a:t>
            </a:r>
            <a:r>
              <a:rPr lang="zh-CN" altLang="en-US" sz="1400" dirty="0">
                <a:solidFill>
                  <a:srgbClr val="C00000"/>
                </a:solidFill>
              </a:rPr>
              <a:t>识别和分析可交付成果及相关工作</a:t>
            </a:r>
            <a:r>
              <a:rPr lang="en-US" altLang="zh-CN" sz="1400" dirty="0"/>
              <a:t>:</a:t>
            </a:r>
            <a:r>
              <a:rPr lang="zh-CN" altLang="en-US" sz="1400" dirty="0"/>
              <a:t>明确项目的目标和最终的可交付成果</a:t>
            </a:r>
            <a:r>
              <a:rPr lang="en-US" altLang="zh-CN" sz="1400" dirty="0"/>
              <a:t>,</a:t>
            </a:r>
            <a:r>
              <a:rPr lang="zh-CN" altLang="en-US" sz="1400" dirty="0"/>
              <a:t>分析实现这些成果所需的具体工作</a:t>
            </a:r>
            <a:r>
              <a:rPr lang="en-US" altLang="zh-CN" sz="1400" dirty="0"/>
              <a:t>,</a:t>
            </a:r>
            <a:r>
              <a:rPr lang="zh-CN" altLang="en-US" sz="1400" dirty="0"/>
              <a:t>确保工作内容与项目目标一致。</a:t>
            </a:r>
            <a:endParaRPr lang="en-US" altLang="zh-CN" sz="1400" dirty="0"/>
          </a:p>
          <a:p>
            <a:pPr indent="266700" algn="just" defTabSz="266700">
              <a:lnSpc>
                <a:spcPct val="120000"/>
              </a:lnSpc>
              <a:spcBef>
                <a:spcPts val="0"/>
              </a:spcBef>
              <a:spcAft>
                <a:spcPts val="0"/>
              </a:spcAft>
            </a:pPr>
            <a:r>
              <a:rPr lang="en-US" altLang="zh-CN" sz="1400" dirty="0"/>
              <a:t>(2)</a:t>
            </a:r>
            <a:r>
              <a:rPr lang="zh-CN" altLang="en-US" sz="1400" dirty="0">
                <a:solidFill>
                  <a:srgbClr val="C00000"/>
                </a:solidFill>
              </a:rPr>
              <a:t>确定</a:t>
            </a:r>
            <a:r>
              <a:rPr lang="en-US" altLang="zh-CN" sz="1400" dirty="0">
                <a:solidFill>
                  <a:srgbClr val="C00000"/>
                </a:solidFill>
              </a:rPr>
              <a:t>WBS</a:t>
            </a:r>
            <a:r>
              <a:rPr lang="zh-CN" altLang="en-US" sz="1400" dirty="0">
                <a:solidFill>
                  <a:srgbClr val="C00000"/>
                </a:solidFill>
              </a:rPr>
              <a:t>的结构和组织方法</a:t>
            </a:r>
            <a:r>
              <a:rPr lang="en-US" altLang="zh-CN" sz="1400" dirty="0"/>
              <a:t>:</a:t>
            </a:r>
            <a:r>
              <a:rPr lang="zh-CN" altLang="en-US" sz="1400" dirty="0"/>
              <a:t>根据项目的规模、复杂度以及管理需求</a:t>
            </a:r>
            <a:r>
              <a:rPr lang="en-US" altLang="zh-CN" sz="1400" dirty="0"/>
              <a:t>,</a:t>
            </a:r>
            <a:r>
              <a:rPr lang="zh-CN" altLang="en-US" sz="1400" dirty="0"/>
              <a:t>选择合适的</a:t>
            </a:r>
            <a:r>
              <a:rPr lang="en-US" altLang="zh-CN" sz="1400" dirty="0"/>
              <a:t>WBS</a:t>
            </a:r>
            <a:r>
              <a:rPr lang="zh-CN" altLang="en-US" sz="1400" dirty="0"/>
              <a:t>结构。</a:t>
            </a:r>
            <a:endParaRPr lang="en-US" altLang="zh-CN" sz="1400" dirty="0"/>
          </a:p>
          <a:p>
            <a:pPr indent="266700" algn="just" defTabSz="266700">
              <a:lnSpc>
                <a:spcPct val="120000"/>
              </a:lnSpc>
              <a:spcBef>
                <a:spcPts val="0"/>
              </a:spcBef>
              <a:spcAft>
                <a:spcPts val="0"/>
              </a:spcAft>
            </a:pPr>
            <a:r>
              <a:rPr lang="en-US" altLang="zh-CN" sz="1400" dirty="0"/>
              <a:t>(3)</a:t>
            </a:r>
            <a:r>
              <a:rPr lang="zh-CN" altLang="en-US" sz="1400" dirty="0">
                <a:solidFill>
                  <a:srgbClr val="C00000"/>
                </a:solidFill>
              </a:rPr>
              <a:t>自上而下逐层细化分解</a:t>
            </a:r>
            <a:r>
              <a:rPr lang="en-US" altLang="zh-CN" sz="1400" dirty="0"/>
              <a:t>:</a:t>
            </a:r>
            <a:r>
              <a:rPr lang="zh-CN" altLang="en-US" sz="1400" dirty="0"/>
              <a:t>从项目的主要交付成果或阶段性目标开始</a:t>
            </a:r>
            <a:r>
              <a:rPr lang="en-US" altLang="zh-CN" sz="1400" dirty="0"/>
              <a:t>,</a:t>
            </a:r>
            <a:r>
              <a:rPr lang="zh-CN" altLang="en-US" sz="1400" dirty="0"/>
              <a:t>逐步分解成更小的工作单元</a:t>
            </a:r>
            <a:r>
              <a:rPr lang="en-US" altLang="zh-CN" sz="1400" dirty="0"/>
              <a:t>,</a:t>
            </a:r>
            <a:r>
              <a:rPr lang="zh-CN" altLang="en-US" sz="1400" dirty="0"/>
              <a:t>直到形成最小可管理的工作包。</a:t>
            </a:r>
            <a:endParaRPr lang="en-US" altLang="zh-CN" sz="1400" dirty="0"/>
          </a:p>
          <a:p>
            <a:pPr indent="266700" algn="just" defTabSz="266700">
              <a:lnSpc>
                <a:spcPct val="120000"/>
              </a:lnSpc>
              <a:spcBef>
                <a:spcPts val="0"/>
              </a:spcBef>
              <a:spcAft>
                <a:spcPts val="0"/>
              </a:spcAft>
            </a:pPr>
            <a:r>
              <a:rPr lang="en-US" altLang="zh-CN" sz="1400" dirty="0"/>
              <a:t>(4)</a:t>
            </a:r>
            <a:r>
              <a:rPr lang="zh-CN" altLang="en-US" sz="1400" dirty="0">
                <a:solidFill>
                  <a:srgbClr val="C00000"/>
                </a:solidFill>
              </a:rPr>
              <a:t>为</a:t>
            </a:r>
            <a:r>
              <a:rPr lang="en-US" altLang="zh-CN" sz="1400" dirty="0">
                <a:solidFill>
                  <a:srgbClr val="C00000"/>
                </a:solidFill>
              </a:rPr>
              <a:t>WBS</a:t>
            </a:r>
            <a:r>
              <a:rPr lang="zh-CN" altLang="en-US" sz="1400" dirty="0">
                <a:solidFill>
                  <a:srgbClr val="C00000"/>
                </a:solidFill>
              </a:rPr>
              <a:t>组成部分制订和分配标识编码</a:t>
            </a:r>
            <a:r>
              <a:rPr lang="en-US" altLang="zh-CN" sz="1400" dirty="0"/>
              <a:t>:</a:t>
            </a:r>
            <a:r>
              <a:rPr lang="zh-CN" altLang="en-US" sz="1400" dirty="0"/>
              <a:t>为每个工作包和任务分配一个唯一的标识编码</a:t>
            </a:r>
            <a:r>
              <a:rPr lang="en-US" altLang="zh-CN" sz="1400" dirty="0"/>
              <a:t>,</a:t>
            </a:r>
            <a:r>
              <a:rPr lang="zh-CN" altLang="en-US" sz="1400" dirty="0"/>
              <a:t>以便于项目管理和后续的进度跟踪。</a:t>
            </a:r>
            <a:endParaRPr lang="en-US" altLang="zh-CN" sz="1400" dirty="0"/>
          </a:p>
          <a:p>
            <a:pPr indent="266700" algn="just" defTabSz="266700">
              <a:lnSpc>
                <a:spcPct val="120000"/>
              </a:lnSpc>
              <a:spcBef>
                <a:spcPts val="0"/>
              </a:spcBef>
              <a:spcAft>
                <a:spcPts val="0"/>
              </a:spcAft>
            </a:pPr>
            <a:r>
              <a:rPr lang="en-US" altLang="zh-CN" sz="1400" dirty="0"/>
              <a:t>(5)</a:t>
            </a:r>
            <a:r>
              <a:rPr lang="zh-CN" altLang="en-US" sz="1400" dirty="0">
                <a:solidFill>
                  <a:srgbClr val="C00000"/>
                </a:solidFill>
              </a:rPr>
              <a:t>核实可交付成果分解的合理性</a:t>
            </a:r>
            <a:r>
              <a:rPr lang="en-US" altLang="zh-CN" sz="1400" dirty="0"/>
              <a:t>:</a:t>
            </a:r>
            <a:r>
              <a:rPr lang="zh-CN" altLang="en-US" sz="1400" dirty="0"/>
              <a:t>确保工作包粒度适中</a:t>
            </a:r>
            <a:r>
              <a:rPr lang="en-US" altLang="zh-CN" sz="1400" dirty="0"/>
              <a:t>,</a:t>
            </a:r>
            <a:r>
              <a:rPr lang="zh-CN" altLang="en-US" sz="1400" dirty="0"/>
              <a:t>既要足够小以便于管理和控制</a:t>
            </a:r>
            <a:r>
              <a:rPr lang="en-US" altLang="zh-CN" sz="1400" dirty="0"/>
              <a:t>,</a:t>
            </a:r>
            <a:r>
              <a:rPr lang="zh-CN" altLang="en-US" sz="1400" dirty="0"/>
              <a:t>又要避免分解得过于琐碎</a:t>
            </a:r>
            <a:r>
              <a:rPr lang="en-US" altLang="zh-CN" sz="1400" dirty="0"/>
              <a:t>,</a:t>
            </a:r>
            <a:r>
              <a:rPr lang="zh-CN" altLang="en-US" sz="1400" dirty="0"/>
              <a:t>影响效率。</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289142389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FBC89EB-17CD-D8C4-CF6B-DFF764130163}"/>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E987872B-1B39-B18C-EE10-1E8FA9417D48}"/>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A6D3EA1B-1EF4-952F-3CF2-0DDECBA22C88}"/>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3C618596-F9F2-CB78-0E44-0CD83C038122}"/>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2AD2E30F-E79A-B0CF-6E3B-F1BBC51EF59E}"/>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48A823EF-9DAE-7E5B-A241-30A501EB0553}"/>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01F15504-81E2-79F4-8D39-0254C40B478E}"/>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0AEE9482-8273-29A4-2A2A-207255FEF784}"/>
              </a:ext>
            </a:extLst>
          </p:cNvPr>
          <p:cNvSpPr txBox="1"/>
          <p:nvPr/>
        </p:nvSpPr>
        <p:spPr>
          <a:xfrm>
            <a:off x="259397" y="760730"/>
            <a:ext cx="8625205" cy="1104148"/>
          </a:xfrm>
          <a:prstGeom prst="rect">
            <a:avLst/>
          </a:prstGeom>
        </p:spPr>
        <p:txBody>
          <a:bodyPr wrap="square">
            <a:spAutoFit/>
          </a:bodyPr>
          <a:lstStyle/>
          <a:p>
            <a:pPr indent="266700" algn="just" defTabSz="266700">
              <a:lnSpc>
                <a:spcPct val="120000"/>
              </a:lnSpc>
              <a:spcBef>
                <a:spcPts val="0"/>
              </a:spcBef>
              <a:spcAft>
                <a:spcPts val="0"/>
              </a:spcAft>
            </a:pPr>
            <a:r>
              <a:rPr lang="en-US" altLang="zh-CN" sz="1400" b="1" dirty="0"/>
              <a:t>2.</a:t>
            </a:r>
            <a:r>
              <a:rPr lang="zh-CN" altLang="en-US" sz="1400" b="1" dirty="0"/>
              <a:t>分解形式</a:t>
            </a:r>
            <a:endParaRPr lang="en-US" altLang="zh-CN" sz="1400" b="1" dirty="0"/>
          </a:p>
          <a:p>
            <a:pPr indent="266700" algn="just" defTabSz="266700">
              <a:lnSpc>
                <a:spcPct val="120000"/>
              </a:lnSpc>
              <a:spcBef>
                <a:spcPts val="0"/>
              </a:spcBef>
              <a:spcAft>
                <a:spcPts val="0"/>
              </a:spcAft>
            </a:pPr>
            <a:r>
              <a:rPr lang="en-US" altLang="zh-CN" sz="1400" dirty="0"/>
              <a:t>WBS</a:t>
            </a:r>
            <a:r>
              <a:rPr lang="zh-CN" altLang="en-US" sz="1400" dirty="0"/>
              <a:t>的表现形式主要有</a:t>
            </a:r>
            <a:r>
              <a:rPr lang="zh-CN" altLang="en-US" sz="1400" dirty="0">
                <a:solidFill>
                  <a:srgbClr val="C00000"/>
                </a:solidFill>
              </a:rPr>
              <a:t>树状形式</a:t>
            </a:r>
            <a:r>
              <a:rPr lang="zh-CN" altLang="en-US" sz="1400" dirty="0"/>
              <a:t>和</a:t>
            </a:r>
            <a:r>
              <a:rPr lang="zh-CN" altLang="en-US" sz="1400" dirty="0">
                <a:solidFill>
                  <a:srgbClr val="C00000"/>
                </a:solidFill>
              </a:rPr>
              <a:t>清单形式</a:t>
            </a:r>
            <a:r>
              <a:rPr lang="zh-CN" altLang="en-US" sz="1400" dirty="0"/>
              <a:t>。树状形式类似于组织结构图</a:t>
            </a:r>
            <a:r>
              <a:rPr lang="en-US" altLang="zh-CN" sz="1400" dirty="0"/>
              <a:t>,</a:t>
            </a:r>
            <a:r>
              <a:rPr lang="zh-CN" altLang="en-US" sz="1400" dirty="0"/>
              <a:t>具有层次化的视觉效果。清单形式按任务清单逐项列出所有的工作包。此外</a:t>
            </a:r>
            <a:r>
              <a:rPr lang="en-US" altLang="zh-CN" sz="1400" dirty="0"/>
              <a:t>,</a:t>
            </a:r>
            <a:r>
              <a:rPr lang="zh-CN" altLang="en-US" sz="1400" dirty="0"/>
              <a:t>通过</a:t>
            </a:r>
            <a:r>
              <a:rPr lang="en-US" altLang="zh-CN" sz="1400" dirty="0"/>
              <a:t>WBS</a:t>
            </a:r>
            <a:r>
              <a:rPr lang="zh-CN" altLang="en-US" sz="1400" dirty="0"/>
              <a:t>分解后</a:t>
            </a:r>
            <a:r>
              <a:rPr lang="en-US" altLang="zh-CN" sz="1400" dirty="0"/>
              <a:t>,</a:t>
            </a:r>
            <a:r>
              <a:rPr lang="zh-CN" altLang="en-US" sz="1400" dirty="0"/>
              <a:t>需要对所有可交付成果和工作包进行编号</a:t>
            </a:r>
            <a:r>
              <a:rPr lang="en-US" altLang="zh-CN" sz="1400" dirty="0"/>
              <a:t>,</a:t>
            </a:r>
            <a:r>
              <a:rPr lang="zh-CN" altLang="en-US" sz="1400" dirty="0"/>
              <a:t>以标识其层级和内容。</a:t>
            </a:r>
            <a:endParaRPr kumimoji="1" lang="zh-CN" altLang="en-US" sz="1400" dirty="0">
              <a:latin typeface="方正大黑简体" panose="02000000000000000000" pitchFamily="2" charset="-122"/>
              <a:ea typeface="方正大黑简体" panose="02000000000000000000" pitchFamily="2" charset="-122"/>
            </a:endParaRPr>
          </a:p>
        </p:txBody>
      </p:sp>
      <p:pic>
        <p:nvPicPr>
          <p:cNvPr id="6" name="图片 5">
            <a:extLst>
              <a:ext uri="{FF2B5EF4-FFF2-40B4-BE49-F238E27FC236}">
                <a16:creationId xmlns:a16="http://schemas.microsoft.com/office/drawing/2014/main" id="{BC7E9983-F371-CE60-181C-F70E93B858FD}"/>
              </a:ext>
            </a:extLst>
          </p:cNvPr>
          <p:cNvPicPr>
            <a:picLocks noChangeAspect="1"/>
          </p:cNvPicPr>
          <p:nvPr/>
        </p:nvPicPr>
        <p:blipFill>
          <a:blip r:embed="rId3"/>
          <a:stretch>
            <a:fillRect/>
          </a:stretch>
        </p:blipFill>
        <p:spPr>
          <a:xfrm>
            <a:off x="337185" y="2029978"/>
            <a:ext cx="4457700" cy="2002513"/>
          </a:xfrm>
          <a:prstGeom prst="rect">
            <a:avLst/>
          </a:prstGeom>
        </p:spPr>
      </p:pic>
      <p:graphicFrame>
        <p:nvGraphicFramePr>
          <p:cNvPr id="12" name="表格 11">
            <a:extLst>
              <a:ext uri="{FF2B5EF4-FFF2-40B4-BE49-F238E27FC236}">
                <a16:creationId xmlns:a16="http://schemas.microsoft.com/office/drawing/2014/main" id="{33102F86-D284-EF16-ED0C-0E1D30564FCC}"/>
              </a:ext>
            </a:extLst>
          </p:cNvPr>
          <p:cNvGraphicFramePr>
            <a:graphicFrameLocks noGrp="1"/>
          </p:cNvGraphicFramePr>
          <p:nvPr>
            <p:extLst>
              <p:ext uri="{D42A27DB-BD31-4B8C-83A1-F6EECF244321}">
                <p14:modId xmlns:p14="http://schemas.microsoft.com/office/powerpoint/2010/main" val="359470553"/>
              </p:ext>
            </p:extLst>
          </p:nvPr>
        </p:nvGraphicFramePr>
        <p:xfrm>
          <a:off x="4847782" y="1885990"/>
          <a:ext cx="3339916" cy="2682140"/>
        </p:xfrm>
        <a:graphic>
          <a:graphicData uri="http://schemas.openxmlformats.org/drawingml/2006/table">
            <a:tbl>
              <a:tblPr firstRow="1" bandRow="1">
                <a:tableStyleId>{2D5ABB26-0587-4C30-8999-92F81FD0307C}</a:tableStyleId>
              </a:tblPr>
              <a:tblGrid>
                <a:gridCol w="408431">
                  <a:extLst>
                    <a:ext uri="{9D8B030D-6E8A-4147-A177-3AD203B41FA5}">
                      <a16:colId xmlns:a16="http://schemas.microsoft.com/office/drawing/2014/main" val="892080849"/>
                    </a:ext>
                  </a:extLst>
                </a:gridCol>
                <a:gridCol w="403490">
                  <a:extLst>
                    <a:ext uri="{9D8B030D-6E8A-4147-A177-3AD203B41FA5}">
                      <a16:colId xmlns:a16="http://schemas.microsoft.com/office/drawing/2014/main" val="4250634548"/>
                    </a:ext>
                  </a:extLst>
                </a:gridCol>
                <a:gridCol w="1386187">
                  <a:extLst>
                    <a:ext uri="{9D8B030D-6E8A-4147-A177-3AD203B41FA5}">
                      <a16:colId xmlns:a16="http://schemas.microsoft.com/office/drawing/2014/main" val="1295585234"/>
                    </a:ext>
                  </a:extLst>
                </a:gridCol>
                <a:gridCol w="1141808">
                  <a:extLst>
                    <a:ext uri="{9D8B030D-6E8A-4147-A177-3AD203B41FA5}">
                      <a16:colId xmlns:a16="http://schemas.microsoft.com/office/drawing/2014/main" val="1086099418"/>
                    </a:ext>
                  </a:extLst>
                </a:gridCol>
              </a:tblGrid>
              <a:tr h="289736">
                <a:tc gridSpan="4">
                  <a:txBody>
                    <a:bodyPr/>
                    <a:lstStyle/>
                    <a:p>
                      <a:r>
                        <a:rPr lang="en-US" altLang="zh-CN" dirty="0"/>
                        <a:t>0.</a:t>
                      </a:r>
                      <a:r>
                        <a:rPr lang="zh-CN" altLang="en-US" dirty="0"/>
                        <a:t>某软件管理系统需求分析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CN" altLang="en-US" dirty="0"/>
                    </a:p>
                  </a:txBody>
                  <a:tcPr/>
                </a:tc>
                <a:tc hMerge="1">
                  <a:txBody>
                    <a:bodyPr/>
                    <a:lstStyle/>
                    <a:p>
                      <a:endParaRPr lang="zh-CN" altLang="en-US"/>
                    </a:p>
                  </a:txBody>
                  <a:tcPr/>
                </a:tc>
                <a:tc hMerge="1">
                  <a:txBody>
                    <a:bodyPr/>
                    <a:lstStyle/>
                    <a:p>
                      <a:endParaRPr lang="zh-CN" altLang="en-US" dirty="0"/>
                    </a:p>
                  </a:txBody>
                  <a:tcPr/>
                </a:tc>
                <a:extLst>
                  <a:ext uri="{0D108BD9-81ED-4DB2-BD59-A6C34878D82A}">
                    <a16:rowId xmlns:a16="http://schemas.microsoft.com/office/drawing/2014/main" val="602238667"/>
                  </a:ext>
                </a:extLst>
              </a:tr>
              <a:tr h="289736">
                <a:tc>
                  <a:txBody>
                    <a:bodyPr/>
                    <a:lstStyle/>
                    <a:p>
                      <a:endParaRPr lang="zh-CN" altLang="en-US"/>
                    </a:p>
                  </a:txBody>
                  <a:tcPr>
                    <a:lnL w="12700" cap="flat" cmpd="sng" algn="ctr">
                      <a:solidFill>
                        <a:schemeClr val="tx1"/>
                      </a:solidFill>
                      <a:prstDash val="solid"/>
                      <a:round/>
                      <a:headEnd type="none" w="med" len="med"/>
                      <a:tailEnd type="none" w="med" len="med"/>
                    </a:lnL>
                  </a:tcPr>
                </a:tc>
                <a:tc gridSpan="3">
                  <a:txBody>
                    <a:bodyPr/>
                    <a:lstStyle/>
                    <a:p>
                      <a:r>
                        <a:rPr lang="en-US" altLang="zh-CN" dirty="0"/>
                        <a:t>1.</a:t>
                      </a:r>
                      <a:r>
                        <a:rPr lang="zh-CN" altLang="en-US" dirty="0"/>
                        <a:t>需求分析计划</a:t>
                      </a:r>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tc>
                <a:tc hMerge="1">
                  <a:txBody>
                    <a:bodyPr/>
                    <a:lstStyle/>
                    <a:p>
                      <a:endParaRPr lang="zh-CN" altLang="en-US" dirty="0"/>
                    </a:p>
                  </a:txBody>
                  <a:tcPr/>
                </a:tc>
                <a:extLst>
                  <a:ext uri="{0D108BD9-81ED-4DB2-BD59-A6C34878D82A}">
                    <a16:rowId xmlns:a16="http://schemas.microsoft.com/office/drawing/2014/main" val="2834971412"/>
                  </a:ext>
                </a:extLst>
              </a:tr>
              <a:tr h="304700">
                <a:tc>
                  <a:txBody>
                    <a:bodyPr/>
                    <a:lstStyle/>
                    <a:p>
                      <a:endParaRPr lang="zh-CN" altLang="en-US"/>
                    </a:p>
                  </a:txBody>
                  <a:tcPr>
                    <a:lnL w="12700" cap="flat" cmpd="sng" algn="ctr">
                      <a:solidFill>
                        <a:schemeClr val="tx1"/>
                      </a:solidFill>
                      <a:prstDash val="solid"/>
                      <a:round/>
                      <a:headEnd type="none" w="med" len="med"/>
                      <a:tailEnd type="none" w="med" len="med"/>
                    </a:lnL>
                  </a:tcPr>
                </a:tc>
                <a:tc gridSpan="2">
                  <a:txBody>
                    <a:bodyPr/>
                    <a:lstStyle/>
                    <a:p>
                      <a:r>
                        <a:rPr lang="en-US" altLang="zh-CN" dirty="0"/>
                        <a:t>2.</a:t>
                      </a:r>
                      <a:r>
                        <a:rPr lang="zh-CN" altLang="en-US" dirty="0"/>
                        <a:t>需求收集</a:t>
                      </a:r>
                    </a:p>
                  </a:txBody>
                  <a:tcPr/>
                </a:tc>
                <a:tc hMerge="1">
                  <a:txBody>
                    <a:bodyPr/>
                    <a:lstStyle/>
                    <a:p>
                      <a:endParaRPr lang="zh-CN" altLang="en-US" dirty="0"/>
                    </a:p>
                  </a:txBody>
                  <a:tcPr/>
                </a:tc>
                <a:tc>
                  <a:txBody>
                    <a:bodyPr/>
                    <a:lstStyle/>
                    <a:p>
                      <a:endParaRPr lang="zh-CN" altLang="en-US"/>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25301920"/>
                  </a:ext>
                </a:extLst>
              </a:tr>
              <a:tr h="289736">
                <a:tc>
                  <a:txBody>
                    <a:bodyPr/>
                    <a:lstStyle/>
                    <a:p>
                      <a:endParaRPr lang="zh-CN" altLang="en-US"/>
                    </a:p>
                  </a:txBody>
                  <a:tcPr>
                    <a:lnL w="12700" cap="flat" cmpd="sng" algn="ctr">
                      <a:solidFill>
                        <a:schemeClr val="tx1"/>
                      </a:solidFill>
                      <a:prstDash val="solid"/>
                      <a:round/>
                      <a:headEnd type="none" w="med" len="med"/>
                      <a:tailEnd type="none" w="med" len="med"/>
                    </a:lnL>
                  </a:tcPr>
                </a:tc>
                <a:tc gridSpan="3">
                  <a:txBody>
                    <a:bodyPr/>
                    <a:lstStyle/>
                    <a:p>
                      <a:r>
                        <a:rPr lang="en-US" altLang="zh-CN" dirty="0"/>
                        <a:t>3.</a:t>
                      </a:r>
                      <a:r>
                        <a:rPr lang="zh-CN" altLang="en-US" dirty="0"/>
                        <a:t>需求分析</a:t>
                      </a:r>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tc>
                <a:tc hMerge="1">
                  <a:txBody>
                    <a:bodyPr/>
                    <a:lstStyle/>
                    <a:p>
                      <a:endParaRPr lang="zh-CN" altLang="en-US" dirty="0"/>
                    </a:p>
                  </a:txBody>
                  <a:tcPr/>
                </a:tc>
                <a:extLst>
                  <a:ext uri="{0D108BD9-81ED-4DB2-BD59-A6C34878D82A}">
                    <a16:rowId xmlns:a16="http://schemas.microsoft.com/office/drawing/2014/main" val="61610947"/>
                  </a:ext>
                </a:extLst>
              </a:tr>
              <a:tr h="289736">
                <a:tc>
                  <a:txBody>
                    <a:bodyPr/>
                    <a:lstStyle/>
                    <a:p>
                      <a:endParaRPr lang="zh-CN" altLang="en-US"/>
                    </a:p>
                  </a:txBody>
                  <a:tcPr>
                    <a:lnL w="12700" cap="flat" cmpd="sng" algn="ctr">
                      <a:solidFill>
                        <a:schemeClr val="tx1"/>
                      </a:solidFill>
                      <a:prstDash val="solid"/>
                      <a:round/>
                      <a:headEnd type="none" w="med" len="med"/>
                      <a:tailEnd type="none" w="med" len="med"/>
                    </a:lnL>
                  </a:tcPr>
                </a:tc>
                <a:tc>
                  <a:txBody>
                    <a:bodyPr/>
                    <a:lstStyle/>
                    <a:p>
                      <a:endParaRPr lang="zh-CN" altLang="en-US"/>
                    </a:p>
                  </a:txBody>
                  <a:tcPr/>
                </a:tc>
                <a:tc gridSpan="2">
                  <a:txBody>
                    <a:bodyPr/>
                    <a:lstStyle/>
                    <a:p>
                      <a:r>
                        <a:rPr lang="en-US" altLang="zh-CN" dirty="0"/>
                        <a:t>3.1</a:t>
                      </a:r>
                      <a:r>
                        <a:rPr lang="zh-CN" altLang="en-US" dirty="0"/>
                        <a:t>功能性需求分析</a:t>
                      </a:r>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tc>
                <a:extLst>
                  <a:ext uri="{0D108BD9-81ED-4DB2-BD59-A6C34878D82A}">
                    <a16:rowId xmlns:a16="http://schemas.microsoft.com/office/drawing/2014/main" val="1630213046"/>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tcPr>
                </a:tc>
                <a:tc>
                  <a:txBody>
                    <a:bodyPr/>
                    <a:lstStyle/>
                    <a:p>
                      <a:endParaRPr lang="zh-CN" altLang="en-US" dirty="0"/>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dirty="0"/>
                        <a:t>3.2</a:t>
                      </a:r>
                      <a:r>
                        <a:rPr lang="zh-CN" altLang="en-US" dirty="0"/>
                        <a:t>非功能性需求分析</a:t>
                      </a:r>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tc>
                <a:extLst>
                  <a:ext uri="{0D108BD9-81ED-4DB2-BD59-A6C34878D82A}">
                    <a16:rowId xmlns:a16="http://schemas.microsoft.com/office/drawing/2014/main" val="780465767"/>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tcPr>
                </a:tc>
                <a:tc>
                  <a:txBody>
                    <a:bodyPr/>
                    <a:lstStyle/>
                    <a:p>
                      <a:endParaRPr lang="zh-CN" altLang="en-US" dirty="0"/>
                    </a:p>
                  </a:txBody>
                  <a:tcPr/>
                </a:tc>
                <a:tc gridSpan="2">
                  <a:txBody>
                    <a:bodyPr/>
                    <a:lstStyle/>
                    <a:p>
                      <a:r>
                        <a:rPr lang="en-US" altLang="zh-CN" dirty="0"/>
                        <a:t>3.3</a:t>
                      </a:r>
                      <a:r>
                        <a:rPr lang="zh-CN" altLang="en-US" dirty="0"/>
                        <a:t>需求规格说明书</a:t>
                      </a:r>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tc>
                <a:extLst>
                  <a:ext uri="{0D108BD9-81ED-4DB2-BD59-A6C34878D82A}">
                    <a16:rowId xmlns:a16="http://schemas.microsoft.com/office/drawing/2014/main" val="4238562652"/>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tcPr>
                </a:tc>
                <a:tc gridSpan="3">
                  <a:txBody>
                    <a:bodyPr/>
                    <a:lstStyle/>
                    <a:p>
                      <a:r>
                        <a:rPr lang="en-US" altLang="zh-CN" dirty="0"/>
                        <a:t>4</a:t>
                      </a:r>
                      <a:r>
                        <a:rPr lang="zh-CN" altLang="en-US" dirty="0"/>
                        <a:t>需求确认</a:t>
                      </a:r>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tc>
                <a:tc hMerge="1">
                  <a:txBody>
                    <a:bodyPr/>
                    <a:lstStyle/>
                    <a:p>
                      <a:endParaRPr lang="zh-CN" altLang="en-US"/>
                    </a:p>
                  </a:txBody>
                  <a:tcPr/>
                </a:tc>
                <a:extLst>
                  <a:ext uri="{0D108BD9-81ED-4DB2-BD59-A6C34878D82A}">
                    <a16:rowId xmlns:a16="http://schemas.microsoft.com/office/drawing/2014/main" val="419508837"/>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3">
                  <a:txBody>
                    <a:bodyPr/>
                    <a:lstStyle/>
                    <a:p>
                      <a:r>
                        <a:rPr lang="en-US" altLang="zh-CN" dirty="0"/>
                        <a:t>5</a:t>
                      </a:r>
                      <a:r>
                        <a:rPr lang="zh-CN" altLang="en-US" dirty="0"/>
                        <a:t>需求变更</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hMerge="1">
                  <a:txBody>
                    <a:bodyPr/>
                    <a:lstStyle/>
                    <a:p>
                      <a:endParaRPr lang="zh-CN" altLang="en-US"/>
                    </a:p>
                  </a:txBody>
                  <a:tcPr/>
                </a:tc>
                <a:extLst>
                  <a:ext uri="{0D108BD9-81ED-4DB2-BD59-A6C34878D82A}">
                    <a16:rowId xmlns:a16="http://schemas.microsoft.com/office/drawing/2014/main" val="3334344611"/>
                  </a:ext>
                </a:extLst>
              </a:tr>
            </a:tbl>
          </a:graphicData>
        </a:graphic>
      </p:graphicFrame>
    </p:spTree>
    <p:custDataLst>
      <p:tags r:id="rId1"/>
    </p:custDataLst>
    <p:extLst>
      <p:ext uri="{BB962C8B-B14F-4D97-AF65-F5344CB8AC3E}">
        <p14:creationId xmlns:p14="http://schemas.microsoft.com/office/powerpoint/2010/main" val="301001371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A8AE841-09D6-B7DC-F98F-8C4F10C844F6}"/>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45C95B60-CB91-5258-6270-223CE1C027A2}"/>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2DF09C1C-CDAB-7EF3-5669-F5FC5B3C94D8}"/>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AE16FD8E-FBB3-115F-EF81-ABEEE1A014C1}"/>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B99EE4F5-AE43-7921-B9AC-9BA50939E921}"/>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9A4E39EA-E5CB-507B-4E6F-5BC698E340DC}"/>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BEFF1683-08E1-1413-20E1-F73884E6DD9D}"/>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40C36E92-1B84-A5C2-8F65-2DED9713C6D7}"/>
              </a:ext>
            </a:extLst>
          </p:cNvPr>
          <p:cNvSpPr txBox="1"/>
          <p:nvPr/>
        </p:nvSpPr>
        <p:spPr>
          <a:xfrm>
            <a:off x="259397" y="760730"/>
            <a:ext cx="8625205" cy="1104148"/>
          </a:xfrm>
          <a:prstGeom prst="rect">
            <a:avLst/>
          </a:prstGeom>
        </p:spPr>
        <p:txBody>
          <a:bodyPr wrap="square">
            <a:spAutoFit/>
          </a:bodyPr>
          <a:lstStyle/>
          <a:p>
            <a:pPr indent="266700" algn="just" defTabSz="266700">
              <a:lnSpc>
                <a:spcPct val="120000"/>
              </a:lnSpc>
              <a:spcBef>
                <a:spcPts val="0"/>
              </a:spcBef>
              <a:spcAft>
                <a:spcPts val="0"/>
              </a:spcAft>
            </a:pPr>
            <a:r>
              <a:rPr lang="en-US" altLang="zh-CN" sz="1400" b="1" dirty="0"/>
              <a:t>2.</a:t>
            </a:r>
            <a:r>
              <a:rPr lang="zh-CN" altLang="en-US" sz="1400" b="1" dirty="0"/>
              <a:t>分解形式</a:t>
            </a:r>
            <a:endParaRPr lang="en-US" altLang="zh-CN" sz="1400" b="1" dirty="0"/>
          </a:p>
          <a:p>
            <a:pPr indent="266700" algn="just" defTabSz="266700">
              <a:lnSpc>
                <a:spcPct val="120000"/>
              </a:lnSpc>
              <a:spcBef>
                <a:spcPts val="0"/>
              </a:spcBef>
              <a:spcAft>
                <a:spcPts val="0"/>
              </a:spcAft>
            </a:pPr>
            <a:r>
              <a:rPr lang="en-US" altLang="zh-CN" sz="1400" dirty="0"/>
              <a:t>WBS</a:t>
            </a:r>
            <a:r>
              <a:rPr lang="zh-CN" altLang="en-US" sz="1400" dirty="0"/>
              <a:t>的表现形式主要有</a:t>
            </a:r>
            <a:r>
              <a:rPr lang="zh-CN" altLang="en-US" sz="1400" dirty="0">
                <a:solidFill>
                  <a:srgbClr val="C00000"/>
                </a:solidFill>
              </a:rPr>
              <a:t>树状形式</a:t>
            </a:r>
            <a:r>
              <a:rPr lang="zh-CN" altLang="en-US" sz="1400" dirty="0"/>
              <a:t>和</a:t>
            </a:r>
            <a:r>
              <a:rPr lang="zh-CN" altLang="en-US" sz="1400" dirty="0">
                <a:solidFill>
                  <a:srgbClr val="C00000"/>
                </a:solidFill>
              </a:rPr>
              <a:t>清单形式</a:t>
            </a:r>
            <a:r>
              <a:rPr lang="zh-CN" altLang="en-US" sz="1400" dirty="0"/>
              <a:t>。树状形式类似于组织结构图</a:t>
            </a:r>
            <a:r>
              <a:rPr lang="en-US" altLang="zh-CN" sz="1400" dirty="0"/>
              <a:t>,</a:t>
            </a:r>
            <a:r>
              <a:rPr lang="zh-CN" altLang="en-US" sz="1400" dirty="0"/>
              <a:t>具有层次化的视觉效果。清单形式按任务清单逐项列出所有的工作包。此外</a:t>
            </a:r>
            <a:r>
              <a:rPr lang="en-US" altLang="zh-CN" sz="1400" dirty="0"/>
              <a:t>,</a:t>
            </a:r>
            <a:r>
              <a:rPr lang="zh-CN" altLang="en-US" sz="1400" dirty="0"/>
              <a:t>通过</a:t>
            </a:r>
            <a:r>
              <a:rPr lang="en-US" altLang="zh-CN" sz="1400" dirty="0"/>
              <a:t>WBS</a:t>
            </a:r>
            <a:r>
              <a:rPr lang="zh-CN" altLang="en-US" sz="1400" dirty="0"/>
              <a:t>分解后</a:t>
            </a:r>
            <a:r>
              <a:rPr lang="en-US" altLang="zh-CN" sz="1400" dirty="0"/>
              <a:t>,</a:t>
            </a:r>
            <a:r>
              <a:rPr lang="zh-CN" altLang="en-US" sz="1400" dirty="0"/>
              <a:t>需要对所有可交付成果和工作包进行编号</a:t>
            </a:r>
            <a:r>
              <a:rPr lang="en-US" altLang="zh-CN" sz="1400" dirty="0"/>
              <a:t>,</a:t>
            </a:r>
            <a:r>
              <a:rPr lang="zh-CN" altLang="en-US" sz="1400" dirty="0"/>
              <a:t>以标识其层级和内容。</a:t>
            </a:r>
            <a:endParaRPr kumimoji="1" lang="zh-CN" altLang="en-US" sz="1400" dirty="0">
              <a:latin typeface="方正大黑简体" panose="02000000000000000000" pitchFamily="2" charset="-122"/>
              <a:ea typeface="方正大黑简体" panose="02000000000000000000" pitchFamily="2" charset="-122"/>
            </a:endParaRPr>
          </a:p>
        </p:txBody>
      </p:sp>
      <p:pic>
        <p:nvPicPr>
          <p:cNvPr id="6" name="图片 5">
            <a:extLst>
              <a:ext uri="{FF2B5EF4-FFF2-40B4-BE49-F238E27FC236}">
                <a16:creationId xmlns:a16="http://schemas.microsoft.com/office/drawing/2014/main" id="{3B23E2ED-7D26-E7EB-5778-B51723E00B5D}"/>
              </a:ext>
            </a:extLst>
          </p:cNvPr>
          <p:cNvPicPr>
            <a:picLocks noChangeAspect="1"/>
          </p:cNvPicPr>
          <p:nvPr/>
        </p:nvPicPr>
        <p:blipFill>
          <a:blip r:embed="rId3"/>
          <a:stretch>
            <a:fillRect/>
          </a:stretch>
        </p:blipFill>
        <p:spPr>
          <a:xfrm>
            <a:off x="337185" y="2029978"/>
            <a:ext cx="4457700" cy="2002513"/>
          </a:xfrm>
          <a:prstGeom prst="rect">
            <a:avLst/>
          </a:prstGeom>
        </p:spPr>
      </p:pic>
      <p:graphicFrame>
        <p:nvGraphicFramePr>
          <p:cNvPr id="12" name="表格 11">
            <a:extLst>
              <a:ext uri="{FF2B5EF4-FFF2-40B4-BE49-F238E27FC236}">
                <a16:creationId xmlns:a16="http://schemas.microsoft.com/office/drawing/2014/main" id="{A9D84505-7074-34CD-215A-EFB391C1A97C}"/>
              </a:ext>
            </a:extLst>
          </p:cNvPr>
          <p:cNvGraphicFramePr>
            <a:graphicFrameLocks noGrp="1"/>
          </p:cNvGraphicFramePr>
          <p:nvPr/>
        </p:nvGraphicFramePr>
        <p:xfrm>
          <a:off x="4847782" y="1885990"/>
          <a:ext cx="3339916" cy="2682140"/>
        </p:xfrm>
        <a:graphic>
          <a:graphicData uri="http://schemas.openxmlformats.org/drawingml/2006/table">
            <a:tbl>
              <a:tblPr firstRow="1" bandRow="1">
                <a:tableStyleId>{2D5ABB26-0587-4C30-8999-92F81FD0307C}</a:tableStyleId>
              </a:tblPr>
              <a:tblGrid>
                <a:gridCol w="408431">
                  <a:extLst>
                    <a:ext uri="{9D8B030D-6E8A-4147-A177-3AD203B41FA5}">
                      <a16:colId xmlns:a16="http://schemas.microsoft.com/office/drawing/2014/main" val="892080849"/>
                    </a:ext>
                  </a:extLst>
                </a:gridCol>
                <a:gridCol w="403490">
                  <a:extLst>
                    <a:ext uri="{9D8B030D-6E8A-4147-A177-3AD203B41FA5}">
                      <a16:colId xmlns:a16="http://schemas.microsoft.com/office/drawing/2014/main" val="4250634548"/>
                    </a:ext>
                  </a:extLst>
                </a:gridCol>
                <a:gridCol w="1386187">
                  <a:extLst>
                    <a:ext uri="{9D8B030D-6E8A-4147-A177-3AD203B41FA5}">
                      <a16:colId xmlns:a16="http://schemas.microsoft.com/office/drawing/2014/main" val="1295585234"/>
                    </a:ext>
                  </a:extLst>
                </a:gridCol>
                <a:gridCol w="1141808">
                  <a:extLst>
                    <a:ext uri="{9D8B030D-6E8A-4147-A177-3AD203B41FA5}">
                      <a16:colId xmlns:a16="http://schemas.microsoft.com/office/drawing/2014/main" val="1086099418"/>
                    </a:ext>
                  </a:extLst>
                </a:gridCol>
              </a:tblGrid>
              <a:tr h="289736">
                <a:tc gridSpan="4">
                  <a:txBody>
                    <a:bodyPr/>
                    <a:lstStyle/>
                    <a:p>
                      <a:r>
                        <a:rPr lang="en-US" altLang="zh-CN" dirty="0"/>
                        <a:t>0.</a:t>
                      </a:r>
                      <a:r>
                        <a:rPr lang="zh-CN" altLang="en-US" dirty="0"/>
                        <a:t>某软件管理系统需求分析</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CN" altLang="en-US" dirty="0"/>
                    </a:p>
                  </a:txBody>
                  <a:tcPr/>
                </a:tc>
                <a:tc hMerge="1">
                  <a:txBody>
                    <a:bodyPr/>
                    <a:lstStyle/>
                    <a:p>
                      <a:endParaRPr lang="zh-CN" altLang="en-US"/>
                    </a:p>
                  </a:txBody>
                  <a:tcPr/>
                </a:tc>
                <a:tc hMerge="1">
                  <a:txBody>
                    <a:bodyPr/>
                    <a:lstStyle/>
                    <a:p>
                      <a:endParaRPr lang="zh-CN" altLang="en-US" dirty="0"/>
                    </a:p>
                  </a:txBody>
                  <a:tcPr/>
                </a:tc>
                <a:extLst>
                  <a:ext uri="{0D108BD9-81ED-4DB2-BD59-A6C34878D82A}">
                    <a16:rowId xmlns:a16="http://schemas.microsoft.com/office/drawing/2014/main" val="602238667"/>
                  </a:ext>
                </a:extLst>
              </a:tr>
              <a:tr h="289736">
                <a:tc>
                  <a:txBody>
                    <a:bodyPr/>
                    <a:lstStyle/>
                    <a:p>
                      <a:endParaRPr lang="zh-CN" altLang="en-US"/>
                    </a:p>
                  </a:txBody>
                  <a:tcPr>
                    <a:lnL w="12700" cap="flat" cmpd="sng" algn="ctr">
                      <a:solidFill>
                        <a:schemeClr val="tx1"/>
                      </a:solidFill>
                      <a:prstDash val="solid"/>
                      <a:round/>
                      <a:headEnd type="none" w="med" len="med"/>
                      <a:tailEnd type="none" w="med" len="med"/>
                    </a:lnL>
                  </a:tcPr>
                </a:tc>
                <a:tc gridSpan="3">
                  <a:txBody>
                    <a:bodyPr/>
                    <a:lstStyle/>
                    <a:p>
                      <a:r>
                        <a:rPr lang="en-US" altLang="zh-CN" dirty="0"/>
                        <a:t>1.</a:t>
                      </a:r>
                      <a:r>
                        <a:rPr lang="zh-CN" altLang="en-US" dirty="0"/>
                        <a:t>需求分析计划</a:t>
                      </a:r>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tc>
                <a:tc hMerge="1">
                  <a:txBody>
                    <a:bodyPr/>
                    <a:lstStyle/>
                    <a:p>
                      <a:endParaRPr lang="zh-CN" altLang="en-US" dirty="0"/>
                    </a:p>
                  </a:txBody>
                  <a:tcPr/>
                </a:tc>
                <a:extLst>
                  <a:ext uri="{0D108BD9-81ED-4DB2-BD59-A6C34878D82A}">
                    <a16:rowId xmlns:a16="http://schemas.microsoft.com/office/drawing/2014/main" val="2834971412"/>
                  </a:ext>
                </a:extLst>
              </a:tr>
              <a:tr h="304700">
                <a:tc>
                  <a:txBody>
                    <a:bodyPr/>
                    <a:lstStyle/>
                    <a:p>
                      <a:endParaRPr lang="zh-CN" altLang="en-US"/>
                    </a:p>
                  </a:txBody>
                  <a:tcPr>
                    <a:lnL w="12700" cap="flat" cmpd="sng" algn="ctr">
                      <a:solidFill>
                        <a:schemeClr val="tx1"/>
                      </a:solidFill>
                      <a:prstDash val="solid"/>
                      <a:round/>
                      <a:headEnd type="none" w="med" len="med"/>
                      <a:tailEnd type="none" w="med" len="med"/>
                    </a:lnL>
                  </a:tcPr>
                </a:tc>
                <a:tc gridSpan="2">
                  <a:txBody>
                    <a:bodyPr/>
                    <a:lstStyle/>
                    <a:p>
                      <a:r>
                        <a:rPr lang="en-US" altLang="zh-CN" dirty="0"/>
                        <a:t>2.</a:t>
                      </a:r>
                      <a:r>
                        <a:rPr lang="zh-CN" altLang="en-US" dirty="0"/>
                        <a:t>需求收集</a:t>
                      </a:r>
                    </a:p>
                  </a:txBody>
                  <a:tcPr/>
                </a:tc>
                <a:tc hMerge="1">
                  <a:txBody>
                    <a:bodyPr/>
                    <a:lstStyle/>
                    <a:p>
                      <a:endParaRPr lang="zh-CN" altLang="en-US" dirty="0"/>
                    </a:p>
                  </a:txBody>
                  <a:tcPr/>
                </a:tc>
                <a:tc>
                  <a:txBody>
                    <a:bodyPr/>
                    <a:lstStyle/>
                    <a:p>
                      <a:endParaRPr lang="zh-CN" altLang="en-US"/>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25301920"/>
                  </a:ext>
                </a:extLst>
              </a:tr>
              <a:tr h="289736">
                <a:tc>
                  <a:txBody>
                    <a:bodyPr/>
                    <a:lstStyle/>
                    <a:p>
                      <a:endParaRPr lang="zh-CN" altLang="en-US"/>
                    </a:p>
                  </a:txBody>
                  <a:tcPr>
                    <a:lnL w="12700" cap="flat" cmpd="sng" algn="ctr">
                      <a:solidFill>
                        <a:schemeClr val="tx1"/>
                      </a:solidFill>
                      <a:prstDash val="solid"/>
                      <a:round/>
                      <a:headEnd type="none" w="med" len="med"/>
                      <a:tailEnd type="none" w="med" len="med"/>
                    </a:lnL>
                  </a:tcPr>
                </a:tc>
                <a:tc gridSpan="3">
                  <a:txBody>
                    <a:bodyPr/>
                    <a:lstStyle/>
                    <a:p>
                      <a:r>
                        <a:rPr lang="en-US" altLang="zh-CN" dirty="0"/>
                        <a:t>3.</a:t>
                      </a:r>
                      <a:r>
                        <a:rPr lang="zh-CN" altLang="en-US" dirty="0"/>
                        <a:t>需求分析</a:t>
                      </a:r>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tc>
                <a:tc hMerge="1">
                  <a:txBody>
                    <a:bodyPr/>
                    <a:lstStyle/>
                    <a:p>
                      <a:endParaRPr lang="zh-CN" altLang="en-US" dirty="0"/>
                    </a:p>
                  </a:txBody>
                  <a:tcPr/>
                </a:tc>
                <a:extLst>
                  <a:ext uri="{0D108BD9-81ED-4DB2-BD59-A6C34878D82A}">
                    <a16:rowId xmlns:a16="http://schemas.microsoft.com/office/drawing/2014/main" val="61610947"/>
                  </a:ext>
                </a:extLst>
              </a:tr>
              <a:tr h="289736">
                <a:tc>
                  <a:txBody>
                    <a:bodyPr/>
                    <a:lstStyle/>
                    <a:p>
                      <a:endParaRPr lang="zh-CN" altLang="en-US"/>
                    </a:p>
                  </a:txBody>
                  <a:tcPr>
                    <a:lnL w="12700" cap="flat" cmpd="sng" algn="ctr">
                      <a:solidFill>
                        <a:schemeClr val="tx1"/>
                      </a:solidFill>
                      <a:prstDash val="solid"/>
                      <a:round/>
                      <a:headEnd type="none" w="med" len="med"/>
                      <a:tailEnd type="none" w="med" len="med"/>
                    </a:lnL>
                  </a:tcPr>
                </a:tc>
                <a:tc>
                  <a:txBody>
                    <a:bodyPr/>
                    <a:lstStyle/>
                    <a:p>
                      <a:endParaRPr lang="zh-CN" altLang="en-US"/>
                    </a:p>
                  </a:txBody>
                  <a:tcPr/>
                </a:tc>
                <a:tc gridSpan="2">
                  <a:txBody>
                    <a:bodyPr/>
                    <a:lstStyle/>
                    <a:p>
                      <a:r>
                        <a:rPr lang="en-US" altLang="zh-CN" dirty="0"/>
                        <a:t>3.1</a:t>
                      </a:r>
                      <a:r>
                        <a:rPr lang="zh-CN" altLang="en-US" dirty="0"/>
                        <a:t>功能性需求分析</a:t>
                      </a:r>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tc>
                <a:extLst>
                  <a:ext uri="{0D108BD9-81ED-4DB2-BD59-A6C34878D82A}">
                    <a16:rowId xmlns:a16="http://schemas.microsoft.com/office/drawing/2014/main" val="1630213046"/>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tcPr>
                </a:tc>
                <a:tc>
                  <a:txBody>
                    <a:bodyPr/>
                    <a:lstStyle/>
                    <a:p>
                      <a:endParaRPr lang="zh-CN" altLang="en-US" dirty="0"/>
                    </a:p>
                  </a:txBody>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dirty="0"/>
                        <a:t>3.2</a:t>
                      </a:r>
                      <a:r>
                        <a:rPr lang="zh-CN" altLang="en-US" dirty="0"/>
                        <a:t>非功能性需求分析</a:t>
                      </a:r>
                    </a:p>
                  </a:txBody>
                  <a:tcPr>
                    <a:lnR w="12700" cap="flat" cmpd="sng" algn="ctr">
                      <a:solidFill>
                        <a:schemeClr val="tx1"/>
                      </a:solidFill>
                      <a:prstDash val="solid"/>
                      <a:round/>
                      <a:headEnd type="none" w="med" len="med"/>
                      <a:tailEnd type="none" w="med" len="med"/>
                    </a:lnR>
                  </a:tcPr>
                </a:tc>
                <a:tc hMerge="1">
                  <a:txBody>
                    <a:bodyPr/>
                    <a:lstStyle/>
                    <a:p>
                      <a:endParaRPr lang="zh-CN" altLang="en-US"/>
                    </a:p>
                  </a:txBody>
                  <a:tcPr/>
                </a:tc>
                <a:extLst>
                  <a:ext uri="{0D108BD9-81ED-4DB2-BD59-A6C34878D82A}">
                    <a16:rowId xmlns:a16="http://schemas.microsoft.com/office/drawing/2014/main" val="780465767"/>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tcPr>
                </a:tc>
                <a:tc>
                  <a:txBody>
                    <a:bodyPr/>
                    <a:lstStyle/>
                    <a:p>
                      <a:endParaRPr lang="zh-CN" altLang="en-US" dirty="0"/>
                    </a:p>
                  </a:txBody>
                  <a:tcPr/>
                </a:tc>
                <a:tc gridSpan="2">
                  <a:txBody>
                    <a:bodyPr/>
                    <a:lstStyle/>
                    <a:p>
                      <a:r>
                        <a:rPr lang="en-US" altLang="zh-CN" dirty="0"/>
                        <a:t>3.3</a:t>
                      </a:r>
                      <a:r>
                        <a:rPr lang="zh-CN" altLang="en-US" dirty="0"/>
                        <a:t>需求规格说明书</a:t>
                      </a:r>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tc>
                <a:extLst>
                  <a:ext uri="{0D108BD9-81ED-4DB2-BD59-A6C34878D82A}">
                    <a16:rowId xmlns:a16="http://schemas.microsoft.com/office/drawing/2014/main" val="4238562652"/>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tcPr>
                </a:tc>
                <a:tc gridSpan="3">
                  <a:txBody>
                    <a:bodyPr/>
                    <a:lstStyle/>
                    <a:p>
                      <a:r>
                        <a:rPr lang="en-US" altLang="zh-CN" dirty="0"/>
                        <a:t>4</a:t>
                      </a:r>
                      <a:r>
                        <a:rPr lang="zh-CN" altLang="en-US" dirty="0"/>
                        <a:t>需求确认</a:t>
                      </a:r>
                    </a:p>
                  </a:txBody>
                  <a:tcPr>
                    <a:lnR w="12700" cap="flat" cmpd="sng" algn="ctr">
                      <a:solidFill>
                        <a:schemeClr val="tx1"/>
                      </a:solidFill>
                      <a:prstDash val="solid"/>
                      <a:round/>
                      <a:headEnd type="none" w="med" len="med"/>
                      <a:tailEnd type="none" w="med" len="med"/>
                    </a:lnR>
                  </a:tcPr>
                </a:tc>
                <a:tc hMerge="1">
                  <a:txBody>
                    <a:bodyPr/>
                    <a:lstStyle/>
                    <a:p>
                      <a:endParaRPr lang="zh-CN" altLang="en-US" dirty="0"/>
                    </a:p>
                  </a:txBody>
                  <a:tcPr/>
                </a:tc>
                <a:tc hMerge="1">
                  <a:txBody>
                    <a:bodyPr/>
                    <a:lstStyle/>
                    <a:p>
                      <a:endParaRPr lang="zh-CN" altLang="en-US"/>
                    </a:p>
                  </a:txBody>
                  <a:tcPr/>
                </a:tc>
                <a:extLst>
                  <a:ext uri="{0D108BD9-81ED-4DB2-BD59-A6C34878D82A}">
                    <a16:rowId xmlns:a16="http://schemas.microsoft.com/office/drawing/2014/main" val="419508837"/>
                  </a:ext>
                </a:extLst>
              </a:tr>
              <a:tr h="289736">
                <a:tc>
                  <a:txBody>
                    <a:bodyPr/>
                    <a:lstStyle/>
                    <a:p>
                      <a:endParaRPr lang="zh-CN" alt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3">
                  <a:txBody>
                    <a:bodyPr/>
                    <a:lstStyle/>
                    <a:p>
                      <a:r>
                        <a:rPr lang="en-US" altLang="zh-CN" dirty="0"/>
                        <a:t>5</a:t>
                      </a:r>
                      <a:r>
                        <a:rPr lang="zh-CN" altLang="en-US" dirty="0"/>
                        <a:t>需求变更</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hMerge="1">
                  <a:txBody>
                    <a:bodyPr/>
                    <a:lstStyle/>
                    <a:p>
                      <a:endParaRPr lang="zh-CN" altLang="en-US"/>
                    </a:p>
                  </a:txBody>
                  <a:tcPr/>
                </a:tc>
                <a:extLst>
                  <a:ext uri="{0D108BD9-81ED-4DB2-BD59-A6C34878D82A}">
                    <a16:rowId xmlns:a16="http://schemas.microsoft.com/office/drawing/2014/main" val="3334344611"/>
                  </a:ext>
                </a:extLst>
              </a:tr>
            </a:tbl>
          </a:graphicData>
        </a:graphic>
      </p:graphicFrame>
    </p:spTree>
    <p:custDataLst>
      <p:tags r:id="rId1"/>
    </p:custDataLst>
    <p:extLst>
      <p:ext uri="{BB962C8B-B14F-4D97-AF65-F5344CB8AC3E}">
        <p14:creationId xmlns:p14="http://schemas.microsoft.com/office/powerpoint/2010/main" val="54941363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B198819-A10E-25A3-DB0F-8D44F8C9281F}"/>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3062D54F-563E-5728-194E-96CD61C7CF4F}"/>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E32EDD25-BE09-807A-D3D5-AC5D48B61F66}"/>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C39FADF8-BE80-867D-DE2C-3A97E737A257}"/>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04231B2A-F2FC-A31F-A5CE-3D041F1ADDC0}"/>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0E880FFB-86AE-2F2D-53C1-14DF7FA9AD77}"/>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6A51851F-76B3-8691-A5C0-1824B53BDC08}"/>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6899F213-2D39-8309-F262-8384C8B95010}"/>
              </a:ext>
            </a:extLst>
          </p:cNvPr>
          <p:cNvSpPr txBox="1"/>
          <p:nvPr/>
        </p:nvSpPr>
        <p:spPr>
          <a:xfrm>
            <a:off x="259397" y="760730"/>
            <a:ext cx="3417253" cy="1363065"/>
          </a:xfrm>
          <a:prstGeom prst="rect">
            <a:avLst/>
          </a:prstGeom>
        </p:spPr>
        <p:txBody>
          <a:bodyPr wrap="square">
            <a:spAutoFit/>
          </a:bodyPr>
          <a:lstStyle/>
          <a:p>
            <a:pPr indent="266700" algn="just" defTabSz="266700">
              <a:lnSpc>
                <a:spcPct val="120000"/>
              </a:lnSpc>
              <a:spcBef>
                <a:spcPts val="0"/>
              </a:spcBef>
              <a:spcAft>
                <a:spcPts val="0"/>
              </a:spcAft>
            </a:pPr>
            <a:r>
              <a:rPr lang="zh-CN" altLang="en-US" sz="1400" dirty="0"/>
              <a:t>（</a:t>
            </a:r>
            <a:r>
              <a:rPr lang="en-US" altLang="zh-CN" sz="1400" dirty="0"/>
              <a:t>1</a:t>
            </a:r>
            <a:r>
              <a:rPr lang="zh-CN" altLang="en-US" sz="1400" dirty="0"/>
              <a:t>）按生命周期阶段分解</a:t>
            </a:r>
            <a:endParaRPr lang="en-US" altLang="zh-CN" sz="1400" dirty="0"/>
          </a:p>
          <a:p>
            <a:pPr indent="266700" algn="just" defTabSz="266700">
              <a:lnSpc>
                <a:spcPct val="120000"/>
              </a:lnSpc>
              <a:spcBef>
                <a:spcPts val="0"/>
              </a:spcBef>
              <a:spcAft>
                <a:spcPts val="0"/>
              </a:spcAft>
            </a:pPr>
            <a:r>
              <a:rPr lang="en-US" altLang="zh-CN" sz="1400" dirty="0"/>
              <a:t>:</a:t>
            </a:r>
            <a:r>
              <a:rPr lang="zh-CN" altLang="en-US" sz="1400" dirty="0"/>
              <a:t>以项目生命周期的各阶段作为第二层。例如</a:t>
            </a:r>
            <a:r>
              <a:rPr lang="en-US" altLang="zh-CN" sz="1400" dirty="0"/>
              <a:t>,</a:t>
            </a:r>
            <a:r>
              <a:rPr lang="zh-CN" altLang="en-US" sz="1400" dirty="0"/>
              <a:t>将教务管理系统分解为项目管理、系统需求、系统设计、系统开发、系统测试、系统部署与交付等阶段。</a:t>
            </a:r>
            <a:endParaRPr kumimoji="1" lang="zh-CN" altLang="en-US" sz="1400" dirty="0">
              <a:latin typeface="方正大黑简体" panose="02000000000000000000" pitchFamily="2" charset="-122"/>
              <a:ea typeface="方正大黑简体" panose="02000000000000000000" pitchFamily="2" charset="-122"/>
            </a:endParaRPr>
          </a:p>
        </p:txBody>
      </p:sp>
      <p:pic>
        <p:nvPicPr>
          <p:cNvPr id="2" name="图片 1">
            <a:extLst>
              <a:ext uri="{FF2B5EF4-FFF2-40B4-BE49-F238E27FC236}">
                <a16:creationId xmlns:a16="http://schemas.microsoft.com/office/drawing/2014/main" id="{9C7EFE12-9FB0-A76D-0D3D-578D302D93C7}"/>
              </a:ext>
            </a:extLst>
          </p:cNvPr>
          <p:cNvPicPr>
            <a:picLocks noChangeAspect="1"/>
          </p:cNvPicPr>
          <p:nvPr/>
        </p:nvPicPr>
        <p:blipFill>
          <a:blip r:embed="rId3"/>
          <a:stretch>
            <a:fillRect/>
          </a:stretch>
        </p:blipFill>
        <p:spPr>
          <a:xfrm>
            <a:off x="3888077" y="717772"/>
            <a:ext cx="4996526" cy="3834543"/>
          </a:xfrm>
          <a:prstGeom prst="rect">
            <a:avLst/>
          </a:prstGeom>
        </p:spPr>
      </p:pic>
    </p:spTree>
    <p:custDataLst>
      <p:tags r:id="rId1"/>
    </p:custDataLst>
    <p:extLst>
      <p:ext uri="{BB962C8B-B14F-4D97-AF65-F5344CB8AC3E}">
        <p14:creationId xmlns:p14="http://schemas.microsoft.com/office/powerpoint/2010/main" val="109449154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35C91F6-8A47-CC1A-E230-D533B9490CE4}"/>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3F57F429-AEFC-B79A-678D-11CED06F5D90}"/>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813FA6BE-8413-0487-4876-6CD7AA3DF507}"/>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80C54C77-1174-1AB4-0D48-2C2F68E1ABC8}"/>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670746DF-FA11-B940-CFCD-377F8F82BE13}"/>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2ED6B91A-F969-FEC6-7563-AE368C247F81}"/>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E23F2987-8E62-4939-6B19-58600DC36616}"/>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BE82D4E8-A3B8-D40E-C7D3-A571738E743A}"/>
              </a:ext>
            </a:extLst>
          </p:cNvPr>
          <p:cNvSpPr txBox="1"/>
          <p:nvPr/>
        </p:nvSpPr>
        <p:spPr>
          <a:xfrm>
            <a:off x="259397" y="760730"/>
            <a:ext cx="3417253" cy="3431324"/>
          </a:xfrm>
          <a:prstGeom prst="rect">
            <a:avLst/>
          </a:prstGeom>
        </p:spPr>
        <p:txBody>
          <a:bodyPr wrap="square">
            <a:spAutoFit/>
          </a:bodyPr>
          <a:lstStyle/>
          <a:p>
            <a:pPr indent="266700" algn="just" defTabSz="266700">
              <a:lnSpc>
                <a:spcPct val="120000"/>
              </a:lnSpc>
              <a:spcBef>
                <a:spcPts val="0"/>
              </a:spcBef>
              <a:spcAft>
                <a:spcPts val="0"/>
              </a:spcAft>
            </a:pPr>
            <a:r>
              <a:rPr lang="zh-CN" altLang="en-US" sz="1400" dirty="0"/>
              <a:t>（</a:t>
            </a:r>
            <a:r>
              <a:rPr lang="en-US" altLang="zh-CN" sz="1400" dirty="0"/>
              <a:t>2</a:t>
            </a:r>
            <a:r>
              <a:rPr lang="zh-CN" altLang="en-US" sz="1400" dirty="0"/>
              <a:t>）按可交付成果分解</a:t>
            </a:r>
            <a:endParaRPr lang="en-US" altLang="zh-CN" sz="1400" dirty="0"/>
          </a:p>
          <a:p>
            <a:pPr indent="266700" algn="just" defTabSz="266700">
              <a:lnSpc>
                <a:spcPct val="120000"/>
              </a:lnSpc>
              <a:spcBef>
                <a:spcPts val="0"/>
              </a:spcBef>
              <a:spcAft>
                <a:spcPts val="0"/>
              </a:spcAft>
            </a:pPr>
            <a:r>
              <a:rPr lang="zh-CN" altLang="en-US" sz="1400" dirty="0"/>
              <a:t>以主要的可交付成果作为第二层。例如</a:t>
            </a:r>
            <a:r>
              <a:rPr lang="en-US" altLang="zh-CN" sz="1400" dirty="0"/>
              <a:t>,</a:t>
            </a:r>
            <a:r>
              <a:rPr lang="zh-CN" altLang="en-US" sz="1400" dirty="0"/>
              <a:t>将教务管理系统分解为项目管理、需求文档、设计文档、教务系统、测试文档和培训等。</a:t>
            </a:r>
            <a:endParaRPr lang="en-US" altLang="zh-CN" sz="1400" dirty="0"/>
          </a:p>
          <a:p>
            <a:pPr indent="266700" algn="just" defTabSz="266700">
              <a:lnSpc>
                <a:spcPct val="120000"/>
              </a:lnSpc>
              <a:spcBef>
                <a:spcPts val="0"/>
              </a:spcBef>
              <a:spcAft>
                <a:spcPts val="0"/>
              </a:spcAft>
            </a:pPr>
            <a:r>
              <a:rPr lang="en-US" altLang="zh-CN" sz="1400" dirty="0"/>
              <a:t>(3)</a:t>
            </a:r>
            <a:r>
              <a:rPr lang="zh-CN" altLang="en-US" sz="1400" dirty="0"/>
              <a:t>按子项目分解</a:t>
            </a:r>
            <a:endParaRPr lang="en-US" altLang="zh-CN" sz="1400" dirty="0"/>
          </a:p>
          <a:p>
            <a:pPr indent="266700" algn="just" defTabSz="266700">
              <a:lnSpc>
                <a:spcPct val="120000"/>
              </a:lnSpc>
              <a:spcBef>
                <a:spcPts val="0"/>
              </a:spcBef>
              <a:spcAft>
                <a:spcPts val="0"/>
              </a:spcAft>
            </a:pPr>
            <a:r>
              <a:rPr lang="zh-CN" altLang="en-US" sz="1400" dirty="0"/>
              <a:t>按子项目或子系统进行分解</a:t>
            </a:r>
            <a:r>
              <a:rPr lang="en-US" altLang="zh-CN" sz="1400" dirty="0"/>
              <a:t>,</a:t>
            </a:r>
            <a:r>
              <a:rPr lang="zh-CN" altLang="en-US" sz="1400" dirty="0"/>
              <a:t>例如</a:t>
            </a:r>
            <a:r>
              <a:rPr lang="en-US" altLang="zh-CN" sz="1400" dirty="0"/>
              <a:t>,</a:t>
            </a:r>
            <a:r>
              <a:rPr lang="zh-CN" altLang="en-US" sz="1400" dirty="0"/>
              <a:t>将教务管理系统分为课程管理、成绩管理、评教管理等核心功能模块。</a:t>
            </a:r>
            <a:endParaRPr lang="en-US" altLang="zh-CN" sz="1400" dirty="0"/>
          </a:p>
          <a:p>
            <a:pPr indent="266700" algn="just" defTabSz="266700">
              <a:lnSpc>
                <a:spcPct val="120000"/>
              </a:lnSpc>
              <a:spcBef>
                <a:spcPts val="0"/>
              </a:spcBef>
              <a:spcAft>
                <a:spcPts val="0"/>
              </a:spcAft>
            </a:pPr>
            <a:r>
              <a:rPr lang="en-US" altLang="zh-CN" sz="1400" dirty="0"/>
              <a:t>(4)</a:t>
            </a:r>
            <a:r>
              <a:rPr lang="zh-CN" altLang="en-US" sz="1400" dirty="0"/>
              <a:t>按部门分解</a:t>
            </a:r>
            <a:endParaRPr lang="en-US" altLang="zh-CN" sz="1400" dirty="0"/>
          </a:p>
          <a:p>
            <a:pPr indent="266700" algn="just" defTabSz="266700">
              <a:lnSpc>
                <a:spcPct val="120000"/>
              </a:lnSpc>
              <a:spcBef>
                <a:spcPts val="0"/>
              </a:spcBef>
              <a:spcAft>
                <a:spcPts val="0"/>
              </a:spcAft>
            </a:pPr>
            <a:r>
              <a:rPr lang="zh-CN" altLang="en-US" sz="1400" dirty="0"/>
              <a:t>按系统的部门进行分解</a:t>
            </a:r>
            <a:r>
              <a:rPr lang="en-US" altLang="zh-CN" sz="1400" dirty="0"/>
              <a:t>,</a:t>
            </a:r>
            <a:r>
              <a:rPr lang="zh-CN" altLang="en-US" sz="1400" dirty="0"/>
              <a:t>例如</a:t>
            </a:r>
            <a:r>
              <a:rPr lang="en-US" altLang="zh-CN" sz="1400" dirty="0"/>
              <a:t>,</a:t>
            </a:r>
            <a:r>
              <a:rPr lang="zh-CN" altLang="en-US" sz="1400" dirty="0"/>
              <a:t>将教务管理系统按部门划分为</a:t>
            </a:r>
            <a:r>
              <a:rPr lang="en-US" altLang="zh-CN" sz="1400" dirty="0"/>
              <a:t>IT</a:t>
            </a:r>
            <a:r>
              <a:rPr lang="zh-CN" altLang="en-US" sz="1400" dirty="0"/>
              <a:t>部门、财务部门、采购部门、人事部门等。</a:t>
            </a:r>
            <a:endParaRPr kumimoji="1" lang="zh-CN" altLang="en-US" sz="1400" dirty="0">
              <a:latin typeface="方正大黑简体" panose="02000000000000000000" pitchFamily="2" charset="-122"/>
              <a:ea typeface="方正大黑简体" panose="02000000000000000000" pitchFamily="2" charset="-122"/>
            </a:endParaRPr>
          </a:p>
        </p:txBody>
      </p:sp>
      <p:pic>
        <p:nvPicPr>
          <p:cNvPr id="2050" name="Picture 2">
            <a:extLst>
              <a:ext uri="{FF2B5EF4-FFF2-40B4-BE49-F238E27FC236}">
                <a16:creationId xmlns:a16="http://schemas.microsoft.com/office/drawing/2014/main" id="{43C7AF18-3C39-E3BA-4C42-D85A083A59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6079" y="752157"/>
            <a:ext cx="5252302" cy="40306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9217271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687C3E-D0B5-7FD0-FA2A-67F31F61EEA4}"/>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56D8660B-56D2-15C3-4DDC-8E9EE0924A42}"/>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创建工作分解结构的方法</a:t>
            </a:r>
          </a:p>
        </p:txBody>
      </p:sp>
      <p:grpSp>
        <p:nvGrpSpPr>
          <p:cNvPr id="9" name="组合 8">
            <a:extLst>
              <a:ext uri="{FF2B5EF4-FFF2-40B4-BE49-F238E27FC236}">
                <a16:creationId xmlns:a16="http://schemas.microsoft.com/office/drawing/2014/main" id="{1E36619D-7577-56AF-9741-033E10304D7F}"/>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3561AE4D-CBF1-E25C-2DE4-2DAEF88220E1}"/>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45DA4FEC-5123-E20F-9289-60242D501CBF}"/>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A6FF9880-C999-8687-D2A6-F3B6953D0895}"/>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EEE7ABF8-AA4C-897E-AC0D-7517D0007CA2}"/>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42966A41-97E9-358A-3EE1-6FDDF76DC551}"/>
              </a:ext>
            </a:extLst>
          </p:cNvPr>
          <p:cNvSpPr txBox="1"/>
          <p:nvPr/>
        </p:nvSpPr>
        <p:spPr>
          <a:xfrm>
            <a:off x="259397" y="760730"/>
            <a:ext cx="8625205" cy="3948004"/>
          </a:xfrm>
          <a:prstGeom prst="rect">
            <a:avLst/>
          </a:prstGeom>
        </p:spPr>
        <p:txBody>
          <a:bodyPr wrap="square">
            <a:spAutoFit/>
          </a:bodyPr>
          <a:lstStyle/>
          <a:p>
            <a:pPr indent="266700" algn="just" defTabSz="266700">
              <a:lnSpc>
                <a:spcPct val="120000"/>
              </a:lnSpc>
              <a:spcBef>
                <a:spcPts val="0"/>
              </a:spcBef>
              <a:spcAft>
                <a:spcPts val="0"/>
              </a:spcAft>
            </a:pPr>
            <a:r>
              <a:rPr lang="en-US" altLang="zh-CN" sz="1400" b="1" dirty="0"/>
              <a:t>3</a:t>
            </a:r>
            <a:r>
              <a:rPr lang="zh-CN" altLang="en-US" sz="1400" b="1" dirty="0"/>
              <a:t>分解原则</a:t>
            </a:r>
            <a:endParaRPr lang="en-US" altLang="zh-CN" sz="1400" b="1" dirty="0"/>
          </a:p>
          <a:p>
            <a:pPr indent="266700" algn="just" defTabSz="266700">
              <a:lnSpc>
                <a:spcPct val="120000"/>
              </a:lnSpc>
              <a:spcBef>
                <a:spcPts val="0"/>
              </a:spcBef>
              <a:spcAft>
                <a:spcPts val="0"/>
              </a:spcAft>
            </a:pPr>
            <a:r>
              <a:rPr lang="zh-CN" altLang="en-US" sz="1400" dirty="0"/>
              <a:t>在实际的软件项目分解过程中</a:t>
            </a:r>
            <a:r>
              <a:rPr lang="en-US" altLang="zh-CN" sz="1400" dirty="0"/>
              <a:t>,</a:t>
            </a:r>
            <a:r>
              <a:rPr lang="zh-CN" altLang="en-US" sz="1400" dirty="0"/>
              <a:t>以下几个分解原则对于确保项目顺利进行至关重要。</a:t>
            </a:r>
            <a:endParaRPr lang="en-US" altLang="zh-CN" sz="1400" b="1" dirty="0"/>
          </a:p>
          <a:p>
            <a:pPr indent="266700" algn="just" defTabSz="266700">
              <a:lnSpc>
                <a:spcPct val="120000"/>
              </a:lnSpc>
              <a:spcBef>
                <a:spcPts val="0"/>
              </a:spcBef>
              <a:spcAft>
                <a:spcPts val="0"/>
              </a:spcAft>
            </a:pPr>
            <a:r>
              <a:rPr lang="en-US" altLang="zh-CN" sz="1400" dirty="0"/>
              <a:t>(1)</a:t>
            </a:r>
            <a:r>
              <a:rPr lang="zh-CN" altLang="en-US" sz="1400" dirty="0">
                <a:solidFill>
                  <a:srgbClr val="C00000"/>
                </a:solidFill>
              </a:rPr>
              <a:t>创建</a:t>
            </a:r>
            <a:r>
              <a:rPr lang="en-US" altLang="zh-CN" sz="1400" dirty="0">
                <a:solidFill>
                  <a:srgbClr val="C00000"/>
                </a:solidFill>
              </a:rPr>
              <a:t>WBS</a:t>
            </a:r>
            <a:r>
              <a:rPr lang="zh-CN" altLang="en-US" sz="1400" dirty="0">
                <a:solidFill>
                  <a:srgbClr val="C00000"/>
                </a:solidFill>
              </a:rPr>
              <a:t>必须是面向可交付成果的</a:t>
            </a:r>
            <a:r>
              <a:rPr lang="en-US" altLang="zh-CN" sz="1400" dirty="0"/>
              <a:t>:WBS</a:t>
            </a:r>
            <a:r>
              <a:rPr lang="zh-CN" altLang="en-US" sz="1400" dirty="0"/>
              <a:t>应以实际的可交付成果为核心</a:t>
            </a:r>
            <a:r>
              <a:rPr lang="en-US" altLang="zh-CN" sz="1400" dirty="0"/>
              <a:t>,</a:t>
            </a:r>
            <a:r>
              <a:rPr lang="zh-CN" altLang="en-US" sz="1400" dirty="0"/>
              <a:t>确保每个层级和每项工作都指向一个明确的、可交付的输出。</a:t>
            </a:r>
            <a:endParaRPr lang="en-US" altLang="zh-CN" sz="1400" dirty="0"/>
          </a:p>
          <a:p>
            <a:pPr indent="266700" algn="just" defTabSz="266700">
              <a:lnSpc>
                <a:spcPct val="120000"/>
              </a:lnSpc>
              <a:spcBef>
                <a:spcPts val="0"/>
              </a:spcBef>
              <a:spcAft>
                <a:spcPts val="0"/>
              </a:spcAft>
            </a:pPr>
            <a:r>
              <a:rPr lang="en-US" altLang="zh-CN" sz="1400" dirty="0"/>
              <a:t>(2)</a:t>
            </a:r>
            <a:r>
              <a:rPr lang="en-US" altLang="zh-CN" sz="1400" dirty="0">
                <a:solidFill>
                  <a:srgbClr val="C00000"/>
                </a:solidFill>
              </a:rPr>
              <a:t>WBS</a:t>
            </a:r>
            <a:r>
              <a:rPr lang="zh-CN" altLang="en-US" sz="1400" dirty="0">
                <a:solidFill>
                  <a:srgbClr val="C00000"/>
                </a:solidFill>
              </a:rPr>
              <a:t>必须涵盖</a:t>
            </a:r>
            <a:r>
              <a:rPr lang="en-US" altLang="zh-CN" sz="1400" dirty="0">
                <a:solidFill>
                  <a:srgbClr val="C00000"/>
                </a:solidFill>
              </a:rPr>
              <a:t>100%</a:t>
            </a:r>
            <a:r>
              <a:rPr lang="zh-CN" altLang="en-US" sz="1400" dirty="0">
                <a:solidFill>
                  <a:srgbClr val="C00000"/>
                </a:solidFill>
              </a:rPr>
              <a:t>的项目范围</a:t>
            </a:r>
            <a:r>
              <a:rPr lang="en-US" altLang="zh-CN" sz="1400" dirty="0"/>
              <a:t>:</a:t>
            </a:r>
            <a:r>
              <a:rPr lang="zh-CN" altLang="en-US" sz="1400" dirty="0"/>
              <a:t>即符合</a:t>
            </a:r>
            <a:r>
              <a:rPr lang="en-US" altLang="zh-CN" sz="1400" dirty="0"/>
              <a:t>100%</a:t>
            </a:r>
            <a:r>
              <a:rPr lang="zh-CN" altLang="en-US" sz="1400" dirty="0"/>
              <a:t>原则</a:t>
            </a:r>
            <a:r>
              <a:rPr lang="en-US" altLang="zh-CN" sz="1400" dirty="0"/>
              <a:t>,WBS</a:t>
            </a:r>
            <a:r>
              <a:rPr lang="zh-CN" altLang="en-US" sz="1400" dirty="0"/>
              <a:t>应当包含且仅包含为了完成项目可交付成果的所需的全部活动。</a:t>
            </a:r>
            <a:endParaRPr lang="en-US" altLang="zh-CN" sz="1400" dirty="0"/>
          </a:p>
          <a:p>
            <a:pPr indent="266700" algn="just" defTabSz="266700">
              <a:lnSpc>
                <a:spcPct val="120000"/>
              </a:lnSpc>
              <a:spcBef>
                <a:spcPts val="0"/>
              </a:spcBef>
              <a:spcAft>
                <a:spcPts val="0"/>
              </a:spcAft>
            </a:pPr>
            <a:r>
              <a:rPr lang="en-US" altLang="zh-CN" sz="1400" dirty="0"/>
              <a:t>(3)</a:t>
            </a:r>
            <a:r>
              <a:rPr lang="en-US" altLang="zh-CN" sz="1400" dirty="0">
                <a:solidFill>
                  <a:srgbClr val="C00000"/>
                </a:solidFill>
              </a:rPr>
              <a:t>WBS</a:t>
            </a:r>
            <a:r>
              <a:rPr lang="zh-CN" altLang="en-US" sz="1400" dirty="0">
                <a:solidFill>
                  <a:srgbClr val="C00000"/>
                </a:solidFill>
              </a:rPr>
              <a:t>的最底层支持计划和控制</a:t>
            </a:r>
            <a:r>
              <a:rPr lang="en-US" altLang="zh-CN" sz="1400" dirty="0"/>
              <a:t>:WBS</a:t>
            </a:r>
            <a:r>
              <a:rPr lang="zh-CN" altLang="en-US" sz="1400" dirty="0"/>
              <a:t>的最底层应包含具体的、可执行的工作单元</a:t>
            </a:r>
            <a:r>
              <a:rPr lang="en-US" altLang="zh-CN" sz="1400" dirty="0"/>
              <a:t>,</a:t>
            </a:r>
            <a:r>
              <a:rPr lang="zh-CN" altLang="en-US" sz="1400" dirty="0"/>
              <a:t>即工作包。工作包遵循</a:t>
            </a:r>
            <a:r>
              <a:rPr lang="en-US" altLang="zh-CN" sz="1400" dirty="0"/>
              <a:t>8/80</a:t>
            </a:r>
            <a:r>
              <a:rPr lang="zh-CN" altLang="en-US" sz="1400" dirty="0"/>
              <a:t>原则</a:t>
            </a:r>
            <a:r>
              <a:rPr lang="en-US" altLang="zh-CN" sz="1400" dirty="0"/>
              <a:t>,</a:t>
            </a:r>
            <a:r>
              <a:rPr lang="zh-CN" altLang="en-US" sz="1400" dirty="0"/>
              <a:t>即工作量不应少于</a:t>
            </a:r>
            <a:r>
              <a:rPr lang="en-US" altLang="zh-CN" sz="1400" dirty="0"/>
              <a:t>8</a:t>
            </a:r>
            <a:r>
              <a:rPr lang="zh-CN" altLang="en-US" sz="1400" dirty="0"/>
              <a:t>小时</a:t>
            </a:r>
            <a:r>
              <a:rPr lang="en-US" altLang="zh-CN" sz="1400" dirty="0"/>
              <a:t>(1</a:t>
            </a:r>
            <a:r>
              <a:rPr lang="zh-CN" altLang="en-US" sz="1400" dirty="0"/>
              <a:t>个工作日</a:t>
            </a:r>
            <a:r>
              <a:rPr lang="en-US" altLang="zh-CN" sz="1400" dirty="0"/>
              <a:t>),</a:t>
            </a:r>
            <a:r>
              <a:rPr lang="zh-CN" altLang="en-US" sz="1400" dirty="0"/>
              <a:t>同时不应超过</a:t>
            </a:r>
            <a:r>
              <a:rPr lang="en-US" altLang="zh-CN" sz="1400" dirty="0"/>
              <a:t>80</a:t>
            </a:r>
            <a:r>
              <a:rPr lang="zh-CN" altLang="en-US" sz="1400" dirty="0"/>
              <a:t>小时</a:t>
            </a:r>
            <a:r>
              <a:rPr lang="en-US" altLang="zh-CN" sz="1400" dirty="0"/>
              <a:t>(10</a:t>
            </a:r>
            <a:r>
              <a:rPr lang="zh-CN" altLang="en-US" sz="1400" dirty="0"/>
              <a:t>个工作日</a:t>
            </a:r>
            <a:r>
              <a:rPr lang="en-US" altLang="zh-CN" sz="1400" dirty="0"/>
              <a:t>/</a:t>
            </a:r>
            <a:r>
              <a:rPr lang="zh-CN" altLang="en-US" sz="1400" dirty="0"/>
              <a:t>两周</a:t>
            </a:r>
            <a:r>
              <a:rPr lang="en-US" altLang="zh-CN" sz="1400" dirty="0"/>
              <a:t>),</a:t>
            </a:r>
            <a:r>
              <a:rPr lang="zh-CN" altLang="en-US" sz="1400" dirty="0"/>
              <a:t>以便能够详细规划、分配资源并跟踪进度。对于最底层的工作包</a:t>
            </a:r>
            <a:r>
              <a:rPr lang="en-US" altLang="zh-CN" sz="1400" dirty="0"/>
              <a:t>,</a:t>
            </a:r>
            <a:r>
              <a:rPr lang="zh-CN" altLang="en-US" sz="1400" dirty="0"/>
              <a:t>一般要有详细和明确的文字说明</a:t>
            </a:r>
            <a:r>
              <a:rPr lang="en-US" altLang="zh-CN" sz="1400" dirty="0"/>
              <a:t>,</a:t>
            </a:r>
            <a:r>
              <a:rPr lang="zh-CN" altLang="en-US" sz="1400" dirty="0"/>
              <a:t>定义任务完成的标准。常常把所有工作包的文字说明汇集到一起</a:t>
            </a:r>
            <a:r>
              <a:rPr lang="en-US" altLang="zh-CN" sz="1400" dirty="0"/>
              <a:t>,</a:t>
            </a:r>
            <a:r>
              <a:rPr lang="zh-CN" altLang="en-US" sz="1400" dirty="0"/>
              <a:t>编成一个</a:t>
            </a:r>
            <a:r>
              <a:rPr lang="en-US" altLang="zh-CN" sz="1400" dirty="0"/>
              <a:t>WBS</a:t>
            </a:r>
            <a:r>
              <a:rPr lang="zh-CN" altLang="en-US" sz="1400" dirty="0"/>
              <a:t>字典</a:t>
            </a:r>
            <a:r>
              <a:rPr lang="en-US" altLang="zh-CN" sz="1400" dirty="0"/>
              <a:t>,</a:t>
            </a:r>
            <a:r>
              <a:rPr lang="zh-CN" altLang="en-US" sz="1400" dirty="0"/>
              <a:t>包含账户编码表示、工作描述、所需资源、进度活动、成本估算、质量要求、验收标准、完成的标准</a:t>
            </a:r>
            <a:r>
              <a:rPr lang="en-US" altLang="zh-CN" sz="1400" dirty="0"/>
              <a:t>/</a:t>
            </a:r>
            <a:r>
              <a:rPr lang="zh-CN" altLang="en-US" sz="1400" dirty="0"/>
              <a:t>质量、负责个人或组织等信息。</a:t>
            </a:r>
            <a:endParaRPr lang="en-US" altLang="zh-CN" sz="1400" dirty="0"/>
          </a:p>
          <a:p>
            <a:pPr indent="266700" algn="just" defTabSz="266700">
              <a:lnSpc>
                <a:spcPct val="120000"/>
              </a:lnSpc>
              <a:spcBef>
                <a:spcPts val="0"/>
              </a:spcBef>
              <a:spcAft>
                <a:spcPts val="0"/>
              </a:spcAft>
            </a:pPr>
            <a:r>
              <a:rPr lang="en-US" altLang="zh-CN" sz="1400" dirty="0"/>
              <a:t>(4)</a:t>
            </a:r>
            <a:r>
              <a:rPr lang="zh-CN" altLang="en-US" sz="1400" dirty="0">
                <a:solidFill>
                  <a:srgbClr val="C00000"/>
                </a:solidFill>
              </a:rPr>
              <a:t>责任明确</a:t>
            </a:r>
            <a:r>
              <a:rPr lang="en-US" altLang="zh-CN" sz="1400" dirty="0"/>
              <a:t>:WBS</a:t>
            </a:r>
            <a:r>
              <a:rPr lang="zh-CN" altLang="en-US" sz="1400" dirty="0"/>
              <a:t>中的元素必须指定具体的责任人或执行团队</a:t>
            </a:r>
            <a:r>
              <a:rPr lang="en-US" altLang="zh-CN" sz="1400" dirty="0"/>
              <a:t>,</a:t>
            </a:r>
            <a:r>
              <a:rPr lang="zh-CN" altLang="en-US" sz="1400" dirty="0"/>
              <a:t>这能提高团队成员的责任感和工作效率。</a:t>
            </a:r>
            <a:endParaRPr lang="en-US" altLang="zh-CN" sz="1400" dirty="0"/>
          </a:p>
          <a:p>
            <a:pPr indent="266700" algn="just" defTabSz="266700">
              <a:lnSpc>
                <a:spcPct val="120000"/>
              </a:lnSpc>
              <a:spcBef>
                <a:spcPts val="0"/>
              </a:spcBef>
              <a:spcAft>
                <a:spcPts val="0"/>
              </a:spcAft>
            </a:pPr>
            <a:r>
              <a:rPr lang="en-US" altLang="zh-CN" sz="1400" dirty="0"/>
              <a:t>(5)</a:t>
            </a:r>
            <a:r>
              <a:rPr lang="zh-CN" altLang="en-US" sz="1400" dirty="0">
                <a:solidFill>
                  <a:srgbClr val="C00000"/>
                </a:solidFill>
              </a:rPr>
              <a:t>合理的层级范围</a:t>
            </a:r>
            <a:r>
              <a:rPr lang="en-US" altLang="zh-CN" sz="1400" dirty="0"/>
              <a:t>:WBS</a:t>
            </a:r>
            <a:r>
              <a:rPr lang="zh-CN" altLang="en-US" sz="1400" dirty="0"/>
              <a:t>应控制在</a:t>
            </a:r>
            <a:r>
              <a:rPr lang="en-US" altLang="zh-CN" sz="1400" dirty="0"/>
              <a:t>4~6</a:t>
            </a:r>
            <a:r>
              <a:rPr lang="zh-CN" altLang="en-US" sz="1400" dirty="0"/>
              <a:t>层。层级过多可能导致信息过载</a:t>
            </a:r>
            <a:r>
              <a:rPr lang="en-US" altLang="zh-CN" sz="1400" dirty="0"/>
              <a:t>,</a:t>
            </a:r>
            <a:r>
              <a:rPr lang="zh-CN" altLang="en-US" sz="1400" dirty="0"/>
              <a:t>层级过少又可能导致细节不清。如项目规模较大</a:t>
            </a:r>
            <a:r>
              <a:rPr lang="en-US" altLang="zh-CN" sz="1400" dirty="0"/>
              <a:t>,</a:t>
            </a:r>
            <a:r>
              <a:rPr lang="zh-CN" altLang="en-US" sz="1400" dirty="0"/>
              <a:t>可以考虑先分解子项目</a:t>
            </a:r>
            <a:r>
              <a:rPr lang="en-US" altLang="zh-CN" sz="1400" dirty="0"/>
              <a:t>,</a:t>
            </a:r>
            <a:r>
              <a:rPr lang="zh-CN" altLang="en-US" sz="1400" dirty="0"/>
              <a:t>再针对子项目进行分解。</a:t>
            </a:r>
            <a:endParaRPr lang="en-US" altLang="zh-CN" sz="1400" dirty="0"/>
          </a:p>
          <a:p>
            <a:pPr indent="266700" algn="just" defTabSz="266700">
              <a:lnSpc>
                <a:spcPct val="120000"/>
              </a:lnSpc>
              <a:spcBef>
                <a:spcPts val="0"/>
              </a:spcBef>
              <a:spcAft>
                <a:spcPts val="0"/>
              </a:spcAft>
            </a:pPr>
            <a:r>
              <a:rPr lang="en-US" altLang="zh-CN" sz="1400" dirty="0"/>
              <a:t>(6)</a:t>
            </a:r>
            <a:r>
              <a:rPr lang="zh-CN" altLang="en-US" sz="1400" dirty="0">
                <a:solidFill>
                  <a:srgbClr val="C00000"/>
                </a:solidFill>
              </a:rPr>
              <a:t>项目管理与外包工作</a:t>
            </a:r>
            <a:r>
              <a:rPr lang="en-US" altLang="zh-CN" sz="1400" dirty="0"/>
              <a:t>:WBS</a:t>
            </a:r>
            <a:r>
              <a:rPr lang="zh-CN" altLang="en-US" sz="1400" dirty="0"/>
              <a:t>应包含项目管理工作</a:t>
            </a:r>
            <a:r>
              <a:rPr lang="en-US" altLang="zh-CN" sz="1400" dirty="0"/>
              <a:t>,</a:t>
            </a:r>
            <a:r>
              <a:rPr lang="zh-CN" altLang="en-US" sz="1400" dirty="0"/>
              <a:t>也需要包含外包出去的工作。</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108331952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A08776-0F99-3FA4-DE32-846F9016F486}"/>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754BAED1-37FB-F90F-AAA8-A22CE3E64BBB}"/>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创建工作分解结构的成果</a:t>
            </a:r>
          </a:p>
        </p:txBody>
      </p:sp>
      <p:grpSp>
        <p:nvGrpSpPr>
          <p:cNvPr id="9" name="组合 8">
            <a:extLst>
              <a:ext uri="{FF2B5EF4-FFF2-40B4-BE49-F238E27FC236}">
                <a16:creationId xmlns:a16="http://schemas.microsoft.com/office/drawing/2014/main" id="{958EE13B-5246-F29A-C2E4-A7F6914A9A00}"/>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7AF4D203-1D55-477D-CF57-03AAF01F3355}"/>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BDB0DC31-578F-DEA0-6CCF-BFE3DAFBA35E}"/>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EC312600-AD13-0C3A-5FD0-D39CBC0D2981}"/>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1A822224-5EEE-8DCE-7B2F-9409982F30F7}"/>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7BD1627B-DAF6-D6DC-E831-A47167A6E3CF}"/>
              </a:ext>
            </a:extLst>
          </p:cNvPr>
          <p:cNvSpPr txBox="1"/>
          <p:nvPr/>
        </p:nvSpPr>
        <p:spPr>
          <a:xfrm>
            <a:off x="259397" y="760730"/>
            <a:ext cx="8625205" cy="3948389"/>
          </a:xfrm>
          <a:prstGeom prst="rect">
            <a:avLst/>
          </a:prstGeom>
        </p:spPr>
        <p:txBody>
          <a:bodyPr wrap="square">
            <a:spAutoFit/>
          </a:bodyPr>
          <a:lstStyle/>
          <a:p>
            <a:pPr indent="266700" algn="just" defTabSz="266700">
              <a:lnSpc>
                <a:spcPct val="120000"/>
              </a:lnSpc>
              <a:spcBef>
                <a:spcPts val="0"/>
              </a:spcBef>
              <a:spcAft>
                <a:spcPts val="0"/>
              </a:spcAft>
            </a:pPr>
            <a:r>
              <a:rPr lang="zh-CN" altLang="en-US" sz="1400" dirty="0"/>
              <a:t>创建</a:t>
            </a:r>
            <a:r>
              <a:rPr lang="en-US" altLang="zh-CN" sz="1400" dirty="0"/>
              <a:t>WBS</a:t>
            </a:r>
            <a:r>
              <a:rPr lang="zh-CN" altLang="en-US" sz="1400" dirty="0"/>
              <a:t>过程的主要成果是</a:t>
            </a:r>
            <a:r>
              <a:rPr lang="zh-CN" altLang="en-US" sz="1400" dirty="0">
                <a:solidFill>
                  <a:srgbClr val="C00000"/>
                </a:solidFill>
              </a:rPr>
              <a:t>范围基准</a:t>
            </a:r>
            <a:r>
              <a:rPr lang="zh-CN" altLang="en-US" sz="1400" dirty="0"/>
              <a:t>。范围基准是一个用于衡量和控制项目范围的正式批准文档集合</a:t>
            </a:r>
            <a:r>
              <a:rPr lang="en-US" altLang="zh-CN" sz="1400" dirty="0"/>
              <a:t>,</a:t>
            </a:r>
            <a:r>
              <a:rPr lang="zh-CN" altLang="en-US" sz="1400" dirty="0"/>
              <a:t>包含经过批准的范围说明书、</a:t>
            </a:r>
            <a:r>
              <a:rPr lang="en-US" altLang="zh-CN" sz="1400" dirty="0"/>
              <a:t>WBS</a:t>
            </a:r>
            <a:r>
              <a:rPr lang="zh-CN" altLang="en-US" sz="1400" dirty="0"/>
              <a:t>、</a:t>
            </a:r>
            <a:r>
              <a:rPr lang="en-US" altLang="zh-CN" sz="1400" dirty="0"/>
              <a:t>WBS</a:t>
            </a:r>
            <a:r>
              <a:rPr lang="zh-CN" altLang="en-US" sz="1400" dirty="0"/>
              <a:t>词典、工作包和规划包。</a:t>
            </a:r>
            <a:endParaRPr lang="en-US" altLang="zh-CN" sz="1400" dirty="0"/>
          </a:p>
          <a:p>
            <a:pPr indent="266700" algn="just" defTabSz="266700">
              <a:lnSpc>
                <a:spcPct val="120000"/>
              </a:lnSpc>
              <a:spcBef>
                <a:spcPts val="0"/>
              </a:spcBef>
              <a:spcAft>
                <a:spcPts val="0"/>
              </a:spcAft>
            </a:pPr>
            <a:r>
              <a:rPr lang="en-US" altLang="zh-CN" sz="1400" dirty="0"/>
              <a:t>(1)</a:t>
            </a:r>
            <a:r>
              <a:rPr lang="zh-CN" altLang="en-US" sz="1400" dirty="0">
                <a:solidFill>
                  <a:srgbClr val="C00000"/>
                </a:solidFill>
              </a:rPr>
              <a:t>经过批准的范围说明书</a:t>
            </a:r>
            <a:r>
              <a:rPr lang="en-US" altLang="zh-CN" sz="1400" dirty="0"/>
              <a:t>:</a:t>
            </a:r>
            <a:r>
              <a:rPr lang="zh-CN" altLang="en-US" sz="1400" dirty="0"/>
              <a:t>经过批准的范围说明书通常需要经过项目发起人、客户、项目经理等关键干系人的审批</a:t>
            </a:r>
            <a:r>
              <a:rPr lang="en-US" altLang="zh-CN" sz="1400" dirty="0"/>
              <a:t>,</a:t>
            </a:r>
            <a:r>
              <a:rPr lang="zh-CN" altLang="en-US" sz="1400" dirty="0"/>
              <a:t>具体的审批人可能根据项目的规模和组织结构有所不同。在某些情况下</a:t>
            </a:r>
            <a:r>
              <a:rPr lang="en-US" altLang="zh-CN" sz="1400" dirty="0"/>
              <a:t>,</a:t>
            </a:r>
            <a:r>
              <a:rPr lang="zh-CN" altLang="en-US" sz="1400" dirty="0"/>
              <a:t>项目管理委员会</a:t>
            </a:r>
            <a:r>
              <a:rPr lang="en-US" altLang="zh-CN" sz="1400" dirty="0"/>
              <a:t>(PMO)</a:t>
            </a:r>
            <a:r>
              <a:rPr lang="zh-CN" altLang="en-US" sz="1400" dirty="0"/>
              <a:t>或其他高级管理层也可能参与审批过程</a:t>
            </a:r>
            <a:r>
              <a:rPr lang="en-US" altLang="zh-CN" sz="1400" dirty="0"/>
              <a:t>,</a:t>
            </a:r>
            <a:r>
              <a:rPr lang="zh-CN" altLang="en-US" sz="1400" dirty="0"/>
              <a:t>确保项目范围与组织战略目标一致。</a:t>
            </a:r>
            <a:endParaRPr lang="en-US" altLang="zh-CN" sz="1400" dirty="0"/>
          </a:p>
          <a:p>
            <a:pPr indent="266700" algn="just" defTabSz="266700">
              <a:lnSpc>
                <a:spcPct val="120000"/>
              </a:lnSpc>
              <a:spcBef>
                <a:spcPts val="0"/>
              </a:spcBef>
              <a:spcAft>
                <a:spcPts val="0"/>
              </a:spcAft>
            </a:pPr>
            <a:r>
              <a:rPr lang="en-US" altLang="zh-CN" sz="1400" dirty="0"/>
              <a:t>(2)</a:t>
            </a:r>
            <a:r>
              <a:rPr lang="en-US" altLang="zh-CN" sz="1400" dirty="0">
                <a:solidFill>
                  <a:srgbClr val="C00000"/>
                </a:solidFill>
              </a:rPr>
              <a:t>WBS</a:t>
            </a:r>
            <a:r>
              <a:rPr lang="en-US" altLang="zh-CN" sz="1400" dirty="0"/>
              <a:t>:WBS</a:t>
            </a:r>
            <a:r>
              <a:rPr lang="zh-CN" altLang="en-US" sz="1400" dirty="0"/>
              <a:t>是项目范围的结构分解</a:t>
            </a:r>
            <a:r>
              <a:rPr lang="en-US" altLang="zh-CN" sz="1400" dirty="0"/>
              <a:t>,</a:t>
            </a:r>
            <a:r>
              <a:rPr lang="zh-CN" altLang="en-US" sz="1400" dirty="0"/>
              <a:t>是对项目团队为实现项目目标、创建所需可交付成果而需要实施的全部工作范围的层级分解。在</a:t>
            </a:r>
            <a:r>
              <a:rPr lang="en-US" altLang="zh-CN" sz="1400" dirty="0"/>
              <a:t>WBS</a:t>
            </a:r>
            <a:r>
              <a:rPr lang="zh-CN" altLang="en-US" sz="1400" dirty="0"/>
              <a:t>中通常会设置控制账户</a:t>
            </a:r>
            <a:r>
              <a:rPr lang="en-US" altLang="zh-CN" sz="1400" dirty="0"/>
              <a:t>,</a:t>
            </a:r>
            <a:r>
              <a:rPr lang="zh-CN" altLang="en-US" sz="1400" dirty="0"/>
              <a:t>是项目经理对项目的管理控制点</a:t>
            </a:r>
            <a:r>
              <a:rPr lang="en-US" altLang="zh-CN" sz="1400" dirty="0"/>
              <a:t>,</a:t>
            </a:r>
            <a:r>
              <a:rPr lang="zh-CN" altLang="en-US" sz="1400" dirty="0"/>
              <a:t>控制账户可以分解为多个工作包和规划包。</a:t>
            </a:r>
            <a:endParaRPr lang="en-US" altLang="zh-CN" sz="1400" dirty="0"/>
          </a:p>
          <a:p>
            <a:pPr indent="266700" algn="just" defTabSz="266700">
              <a:lnSpc>
                <a:spcPct val="120000"/>
              </a:lnSpc>
              <a:spcBef>
                <a:spcPts val="0"/>
              </a:spcBef>
              <a:spcAft>
                <a:spcPts val="0"/>
              </a:spcAft>
            </a:pPr>
            <a:r>
              <a:rPr lang="en-US" altLang="zh-CN" sz="1400" dirty="0"/>
              <a:t>(3)</a:t>
            </a:r>
            <a:r>
              <a:rPr lang="en-US" altLang="zh-CN" sz="1400" dirty="0">
                <a:solidFill>
                  <a:srgbClr val="C00000"/>
                </a:solidFill>
              </a:rPr>
              <a:t>WBS</a:t>
            </a:r>
            <a:r>
              <a:rPr lang="zh-CN" altLang="en-US" sz="1400" dirty="0">
                <a:solidFill>
                  <a:srgbClr val="C00000"/>
                </a:solidFill>
              </a:rPr>
              <a:t>词典</a:t>
            </a:r>
            <a:r>
              <a:rPr lang="en-US" altLang="zh-CN" sz="1400" dirty="0">
                <a:solidFill>
                  <a:srgbClr val="C00000"/>
                </a:solidFill>
              </a:rPr>
              <a:t>(</a:t>
            </a:r>
            <a:r>
              <a:rPr lang="en-US" altLang="zh-CN" sz="1400" dirty="0" err="1">
                <a:solidFill>
                  <a:srgbClr val="C00000"/>
                </a:solidFill>
              </a:rPr>
              <a:t>WBSdictionary</a:t>
            </a:r>
            <a:r>
              <a:rPr lang="en-US" altLang="zh-CN" sz="1400" dirty="0">
                <a:solidFill>
                  <a:srgbClr val="C00000"/>
                </a:solidFill>
              </a:rPr>
              <a:t>):</a:t>
            </a:r>
            <a:r>
              <a:rPr lang="en-US" altLang="zh-CN" sz="1400" dirty="0"/>
              <a:t>WBS</a:t>
            </a:r>
            <a:r>
              <a:rPr lang="zh-CN" altLang="en-US" sz="1400" dirty="0"/>
              <a:t>词典是与</a:t>
            </a:r>
            <a:r>
              <a:rPr lang="en-US" altLang="zh-CN" sz="1400" dirty="0"/>
              <a:t>WBS</a:t>
            </a:r>
            <a:r>
              <a:rPr lang="zh-CN" altLang="en-US" sz="1400" dirty="0"/>
              <a:t>中的每个元素</a:t>
            </a:r>
            <a:r>
              <a:rPr lang="en-US" altLang="zh-CN" sz="1400" dirty="0"/>
              <a:t>(</a:t>
            </a:r>
            <a:r>
              <a:rPr lang="zh-CN" altLang="en-US" sz="1400" dirty="0"/>
              <a:t>如工作包和规划包</a:t>
            </a:r>
            <a:r>
              <a:rPr lang="en-US" altLang="zh-CN" sz="1400" dirty="0"/>
              <a:t>)</a:t>
            </a:r>
            <a:r>
              <a:rPr lang="zh-CN" altLang="en-US" sz="1400" dirty="0"/>
              <a:t>相关的详细信息集合</a:t>
            </a:r>
            <a:r>
              <a:rPr lang="en-US" altLang="zh-CN" sz="1400" dirty="0"/>
              <a:t>,</a:t>
            </a:r>
            <a:r>
              <a:rPr lang="zh-CN" altLang="en-US" sz="1400" dirty="0"/>
              <a:t>是详细描述可交付成果、活动和进度信息的文件。</a:t>
            </a:r>
            <a:endParaRPr lang="en-US" altLang="zh-CN" sz="1400" dirty="0"/>
          </a:p>
          <a:p>
            <a:pPr indent="266700" algn="just" defTabSz="266700">
              <a:lnSpc>
                <a:spcPct val="120000"/>
              </a:lnSpc>
              <a:spcBef>
                <a:spcPts val="0"/>
              </a:spcBef>
              <a:spcAft>
                <a:spcPts val="0"/>
              </a:spcAft>
            </a:pPr>
            <a:r>
              <a:rPr lang="en-US" altLang="zh-CN" sz="1400" dirty="0"/>
              <a:t>(4)</a:t>
            </a:r>
            <a:r>
              <a:rPr lang="zh-CN" altLang="en-US" sz="1400" dirty="0">
                <a:solidFill>
                  <a:srgbClr val="C00000"/>
                </a:solidFill>
              </a:rPr>
              <a:t>工作包</a:t>
            </a:r>
            <a:r>
              <a:rPr lang="en-US" altLang="zh-CN" sz="1400" dirty="0"/>
              <a:t>:</a:t>
            </a:r>
            <a:r>
              <a:rPr lang="zh-CN" altLang="en-US" sz="1400" dirty="0"/>
              <a:t>工作包是</a:t>
            </a:r>
            <a:r>
              <a:rPr lang="en-US" altLang="zh-CN" sz="1400" dirty="0"/>
              <a:t>WBS</a:t>
            </a:r>
            <a:r>
              <a:rPr lang="zh-CN" altLang="en-US" sz="1400" dirty="0"/>
              <a:t>中最底层的元素</a:t>
            </a:r>
            <a:r>
              <a:rPr lang="en-US" altLang="zh-CN" sz="1400" dirty="0"/>
              <a:t>,</a:t>
            </a:r>
            <a:r>
              <a:rPr lang="zh-CN" altLang="en-US" sz="1400" dirty="0"/>
              <a:t>包含具体的工作内容和可交付成果</a:t>
            </a:r>
            <a:r>
              <a:rPr lang="en-US" altLang="zh-CN" sz="1400" dirty="0"/>
              <a:t>,</a:t>
            </a:r>
            <a:r>
              <a:rPr lang="zh-CN" altLang="en-US" sz="1400" dirty="0"/>
              <a:t>每个工作包只与一个控制账户关联</a:t>
            </a:r>
            <a:r>
              <a:rPr lang="en-US" altLang="zh-CN" sz="1400" dirty="0"/>
              <a:t>,</a:t>
            </a:r>
            <a:r>
              <a:rPr lang="zh-CN" altLang="en-US" sz="1400" dirty="0"/>
              <a:t>控制账户可以包含多个工作包。</a:t>
            </a:r>
            <a:endParaRPr lang="en-US" altLang="zh-CN" sz="1400" dirty="0"/>
          </a:p>
          <a:p>
            <a:pPr indent="266700" algn="just" defTabSz="266700">
              <a:lnSpc>
                <a:spcPct val="120000"/>
              </a:lnSpc>
              <a:spcBef>
                <a:spcPts val="0"/>
              </a:spcBef>
              <a:spcAft>
                <a:spcPts val="0"/>
              </a:spcAft>
            </a:pPr>
            <a:r>
              <a:rPr lang="en-US" altLang="zh-CN" sz="1400" dirty="0"/>
              <a:t>(5)</a:t>
            </a:r>
            <a:r>
              <a:rPr lang="zh-CN" altLang="en-US" sz="1400" dirty="0">
                <a:solidFill>
                  <a:srgbClr val="C00000"/>
                </a:solidFill>
              </a:rPr>
              <a:t>规划包</a:t>
            </a:r>
            <a:r>
              <a:rPr lang="en-US" altLang="zh-CN" sz="1400" dirty="0"/>
              <a:t>:</a:t>
            </a:r>
            <a:r>
              <a:rPr lang="zh-CN" altLang="en-US" sz="1400" dirty="0"/>
              <a:t>规划包是介于工作包和控制账户之间的一个</a:t>
            </a:r>
            <a:r>
              <a:rPr lang="en-US" altLang="zh-CN" sz="1400" dirty="0"/>
              <a:t>WBS</a:t>
            </a:r>
            <a:r>
              <a:rPr lang="zh-CN" altLang="en-US" sz="1400" dirty="0"/>
              <a:t>组件</a:t>
            </a:r>
            <a:r>
              <a:rPr lang="en-US" altLang="zh-CN" sz="1400" dirty="0"/>
              <a:t>,</a:t>
            </a:r>
            <a:r>
              <a:rPr lang="zh-CN" altLang="en-US" sz="1400" dirty="0"/>
              <a:t>通常用于尚未完全定义的工作内容</a:t>
            </a:r>
            <a:r>
              <a:rPr lang="en-US" altLang="zh-CN" sz="1400" dirty="0"/>
              <a:t>,</a:t>
            </a:r>
            <a:r>
              <a:rPr lang="zh-CN" altLang="en-US" sz="1400" dirty="0"/>
              <a:t>即工作内容已知</a:t>
            </a:r>
            <a:r>
              <a:rPr lang="en-US" altLang="zh-CN" sz="1400" dirty="0"/>
              <a:t>,</a:t>
            </a:r>
            <a:r>
              <a:rPr lang="zh-CN" altLang="en-US" sz="1400" dirty="0"/>
              <a:t>但详细进度活动未知。在项目执行过程中</a:t>
            </a:r>
            <a:r>
              <a:rPr lang="en-US" altLang="zh-CN" sz="1400" dirty="0"/>
              <a:t>,</a:t>
            </a:r>
            <a:r>
              <a:rPr lang="zh-CN" altLang="en-US" sz="1400" dirty="0"/>
              <a:t>当工作的细节被确定时</a:t>
            </a:r>
            <a:r>
              <a:rPr lang="en-US" altLang="zh-CN" sz="1400" dirty="0"/>
              <a:t>,</a:t>
            </a:r>
            <a:r>
              <a:rPr lang="zh-CN" altLang="en-US" sz="1400" dirty="0"/>
              <a:t>规划包可以转化为具体的工作包。</a:t>
            </a:r>
            <a:endParaRPr kumimoji="1" lang="zh-CN" altLang="en-US" sz="1400" dirty="0">
              <a:latin typeface="方正大黑简体" panose="02000000000000000000" pitchFamily="2" charset="-122"/>
              <a:ea typeface="方正大黑简体" panose="02000000000000000000" pitchFamily="2" charset="-122"/>
            </a:endParaRPr>
          </a:p>
        </p:txBody>
      </p:sp>
    </p:spTree>
    <p:custDataLst>
      <p:tags r:id="rId1"/>
    </p:custDataLst>
    <p:extLst>
      <p:ext uri="{BB962C8B-B14F-4D97-AF65-F5344CB8AC3E}">
        <p14:creationId xmlns:p14="http://schemas.microsoft.com/office/powerpoint/2010/main" val="119240415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CB4C1AA-77B0-5931-CF7E-1390948ECDEA}"/>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0BC7277B-F1FA-1E8D-4F0F-84DA0A29F1C5}"/>
              </a:ext>
            </a:extLst>
          </p:cNvPr>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a:extLst>
              <a:ext uri="{FF2B5EF4-FFF2-40B4-BE49-F238E27FC236}">
                <a16:creationId xmlns:a16="http://schemas.microsoft.com/office/drawing/2014/main" id="{BF814B37-5092-AFE4-2B8A-5540EB8D7A4C}"/>
              </a:ext>
            </a:extLst>
          </p:cNvPr>
          <p:cNvSpPr txBox="1"/>
          <p:nvPr>
            <p:custDataLst>
              <p:tags r:id="rId1"/>
            </p:custDataLst>
          </p:nvPr>
        </p:nvSpPr>
        <p:spPr>
          <a:xfrm>
            <a:off x="3190875" y="1829835"/>
            <a:ext cx="6525895" cy="646331"/>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确认范围</a:t>
            </a:r>
          </a:p>
        </p:txBody>
      </p:sp>
      <p:cxnSp>
        <p:nvCxnSpPr>
          <p:cNvPr id="31" name="直接连接符 30">
            <a:extLst>
              <a:ext uri="{FF2B5EF4-FFF2-40B4-BE49-F238E27FC236}">
                <a16:creationId xmlns:a16="http://schemas.microsoft.com/office/drawing/2014/main" id="{DF8BC78D-8C75-4727-0C1F-6CF833699FFF}"/>
              </a:ext>
            </a:extLst>
          </p:cNvPr>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a:extLst>
              <a:ext uri="{FF2B5EF4-FFF2-40B4-BE49-F238E27FC236}">
                <a16:creationId xmlns:a16="http://schemas.microsoft.com/office/drawing/2014/main" id="{14B79F8D-82CE-5A2E-4FD0-E0604D98CE08}"/>
              </a:ext>
            </a:extLst>
          </p:cNvPr>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a:extLst>
              <a:ext uri="{FF2B5EF4-FFF2-40B4-BE49-F238E27FC236}">
                <a16:creationId xmlns:a16="http://schemas.microsoft.com/office/drawing/2014/main" id="{BE6821F5-3015-186C-EE73-3A21791B9E30}"/>
              </a:ext>
            </a:extLst>
          </p:cNvPr>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06</a:t>
            </a:r>
          </a:p>
        </p:txBody>
      </p:sp>
    </p:spTree>
    <p:extLst>
      <p:ext uri="{BB962C8B-B14F-4D97-AF65-F5344CB8AC3E}">
        <p14:creationId xmlns:p14="http://schemas.microsoft.com/office/powerpoint/2010/main" val="49509955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B487C8-7566-7D32-A0F4-A75529E99D5F}"/>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3123A7AE-47A1-4C9A-5637-15464CCECD5C}"/>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确认范围</a:t>
            </a:r>
          </a:p>
        </p:txBody>
      </p:sp>
      <p:grpSp>
        <p:nvGrpSpPr>
          <p:cNvPr id="9" name="组合 8">
            <a:extLst>
              <a:ext uri="{FF2B5EF4-FFF2-40B4-BE49-F238E27FC236}">
                <a16:creationId xmlns:a16="http://schemas.microsoft.com/office/drawing/2014/main" id="{5D17D4EC-252A-2A8A-7673-AB15B2011967}"/>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57AD30C1-11CB-5D16-F804-A218CB066CD9}"/>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0D2D962C-525C-E2F0-208B-37018A615207}"/>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8E242355-2AFE-A804-8C57-57697D308998}"/>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43348E28-F820-3615-338C-AD56E058705A}"/>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a:extLst>
              <a:ext uri="{FF2B5EF4-FFF2-40B4-BE49-F238E27FC236}">
                <a16:creationId xmlns:a16="http://schemas.microsoft.com/office/drawing/2014/main" id="{94D805E1-0B8C-719F-D165-19BB5C53968F}"/>
              </a:ext>
            </a:extLst>
          </p:cNvPr>
          <p:cNvSpPr/>
          <p:nvPr/>
        </p:nvSpPr>
        <p:spPr>
          <a:xfrm>
            <a:off x="375920" y="773431"/>
            <a:ext cx="8216265" cy="1148082"/>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a:extLst>
              <a:ext uri="{FF2B5EF4-FFF2-40B4-BE49-F238E27FC236}">
                <a16:creationId xmlns:a16="http://schemas.microsoft.com/office/drawing/2014/main" id="{294ED92A-25B3-0547-9155-BA5ED421EC98}"/>
              </a:ext>
            </a:extLst>
          </p:cNvPr>
          <p:cNvSpPr txBox="1"/>
          <p:nvPr/>
        </p:nvSpPr>
        <p:spPr>
          <a:xfrm>
            <a:off x="546123" y="820905"/>
            <a:ext cx="7842097" cy="948721"/>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确认范围是指对已完成的项目可交付成果进行正式验收的过程</a:t>
            </a:r>
            <a:r>
              <a:rPr lang="en-US" altLang="zh-CN" sz="1400" dirty="0"/>
              <a:t>,</a:t>
            </a:r>
            <a:r>
              <a:rPr lang="zh-CN" altLang="en-US" sz="1400" dirty="0"/>
              <a:t>其主要作用是确保验收过程具有客观性</a:t>
            </a:r>
            <a:r>
              <a:rPr lang="en-US" altLang="zh-CN" sz="1400" dirty="0"/>
              <a:t>,</a:t>
            </a:r>
            <a:r>
              <a:rPr lang="zh-CN" altLang="en-US" sz="1400" dirty="0"/>
              <a:t>并通过确认每个可交付成果</a:t>
            </a:r>
            <a:r>
              <a:rPr lang="en-US" altLang="zh-CN" sz="1400" dirty="0"/>
              <a:t>,</a:t>
            </a:r>
            <a:r>
              <a:rPr lang="zh-CN" altLang="en-US" sz="1400" dirty="0"/>
              <a:t>来提高最终产品、服务或成果获得验收的可能性。</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本过程根据项目实际需要可以在整个项目期间定期开展。</a:t>
            </a:r>
            <a:endParaRPr lang="en-US" altLang="zh-CN" sz="1400" dirty="0"/>
          </a:p>
        </p:txBody>
      </p:sp>
      <p:sp>
        <p:nvSpPr>
          <p:cNvPr id="5" name="文本框 4">
            <a:extLst>
              <a:ext uri="{FF2B5EF4-FFF2-40B4-BE49-F238E27FC236}">
                <a16:creationId xmlns:a16="http://schemas.microsoft.com/office/drawing/2014/main" id="{FBB6F7A2-CCCB-0749-0564-64E681C7F8E4}"/>
              </a:ext>
            </a:extLst>
          </p:cNvPr>
          <p:cNvSpPr txBox="1"/>
          <p:nvPr/>
        </p:nvSpPr>
        <p:spPr>
          <a:xfrm>
            <a:off x="201295" y="2080899"/>
            <a:ext cx="8286115" cy="964110"/>
          </a:xfrm>
          <a:prstGeom prst="rect">
            <a:avLst/>
          </a:prstGeom>
        </p:spPr>
        <p:txBody>
          <a:bodyPr wrap="square">
            <a:spAutoFit/>
          </a:bodyPr>
          <a:lstStyle/>
          <a:p>
            <a:pPr indent="457200" algn="just">
              <a:lnSpc>
                <a:spcPct val="140000"/>
              </a:lnSpc>
              <a:spcAft>
                <a:spcPts val="600"/>
              </a:spcAft>
              <a:defRPr/>
            </a:pPr>
            <a:r>
              <a:rPr lang="zh-CN" altLang="en-US" sz="1400" dirty="0"/>
              <a:t>在确认范围的过程中</a:t>
            </a:r>
            <a:r>
              <a:rPr lang="en-US" altLang="zh-CN" sz="1400" dirty="0"/>
              <a:t>,</a:t>
            </a:r>
            <a:r>
              <a:rPr lang="zh-CN" altLang="en-US" sz="1400" dirty="0"/>
              <a:t>根据项目管理计划</a:t>
            </a:r>
            <a:r>
              <a:rPr lang="en-US" altLang="zh-CN" sz="1400" dirty="0"/>
              <a:t>(</a:t>
            </a:r>
            <a:r>
              <a:rPr lang="zh-CN" altLang="en-US" sz="1400" dirty="0"/>
              <a:t>如范围管理计划、需求管理计划、范围基准</a:t>
            </a:r>
            <a:r>
              <a:rPr lang="en-US" altLang="zh-CN" sz="1400" dirty="0"/>
              <a:t>)</a:t>
            </a:r>
            <a:r>
              <a:rPr lang="zh-CN" altLang="en-US" sz="1400" dirty="0"/>
              <a:t>、项目文件</a:t>
            </a:r>
            <a:r>
              <a:rPr lang="en-US" altLang="zh-CN" sz="1400" dirty="0"/>
              <a:t>(</a:t>
            </a:r>
            <a:r>
              <a:rPr lang="zh-CN" altLang="en-US" sz="1400" dirty="0"/>
              <a:t>如需求文件、需求跟踪矩阵、质量报告、经验教训登记册</a:t>
            </a:r>
            <a:r>
              <a:rPr lang="en-US" altLang="zh-CN" sz="1400" dirty="0"/>
              <a:t>)</a:t>
            </a:r>
            <a:r>
              <a:rPr lang="zh-CN" altLang="en-US" sz="1400" dirty="0"/>
              <a:t>、工作绩效数据、核实的可交付成果</a:t>
            </a:r>
            <a:r>
              <a:rPr lang="en-US" altLang="zh-CN" sz="1400" dirty="0"/>
              <a:t>,</a:t>
            </a:r>
            <a:r>
              <a:rPr lang="zh-CN" altLang="en-US" sz="1400" dirty="0"/>
              <a:t>通过审查和投票等方法</a:t>
            </a:r>
            <a:r>
              <a:rPr lang="en-US" altLang="zh-CN" sz="1400" dirty="0"/>
              <a:t>,</a:t>
            </a:r>
            <a:r>
              <a:rPr lang="zh-CN" altLang="en-US" sz="1400" dirty="0"/>
              <a:t>形成验收的可交付成果、工作绩效信息、变更请求和更新的项目文件。</a:t>
            </a:r>
            <a:endParaRPr lang="en-US" altLang="zh-CN" sz="1400" dirty="0"/>
          </a:p>
        </p:txBody>
      </p:sp>
    </p:spTree>
    <p:custDataLst>
      <p:tags r:id="rId1"/>
    </p:custDataLst>
    <p:extLst>
      <p:ext uri="{BB962C8B-B14F-4D97-AF65-F5344CB8AC3E}">
        <p14:creationId xmlns:p14="http://schemas.microsoft.com/office/powerpoint/2010/main" val="2859077398"/>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D1C8CCC-BE50-4BC6-5408-0F33A3011859}"/>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A65EB1BF-D20F-AC77-DD41-DF0E2887A715}"/>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确认范围的方法</a:t>
            </a:r>
          </a:p>
        </p:txBody>
      </p:sp>
      <p:grpSp>
        <p:nvGrpSpPr>
          <p:cNvPr id="9" name="组合 8">
            <a:extLst>
              <a:ext uri="{FF2B5EF4-FFF2-40B4-BE49-F238E27FC236}">
                <a16:creationId xmlns:a16="http://schemas.microsoft.com/office/drawing/2014/main" id="{B8E1AC66-FDA5-0EAE-525F-3D584C3883D1}"/>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4B4FC08F-DC44-2FA9-F9D7-890A5EE272E2}"/>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591F8A13-7E71-EF98-C7F2-EBC48863E772}"/>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81829EB5-0EB1-A6B2-D5E4-7D69B91FF57F}"/>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37A17890-B1FA-0778-3A7E-578166992A44}"/>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4C5892A7-25F4-E478-D7E1-8B4A95DD8CA8}"/>
              </a:ext>
            </a:extLst>
          </p:cNvPr>
          <p:cNvSpPr txBox="1"/>
          <p:nvPr/>
        </p:nvSpPr>
        <p:spPr>
          <a:xfrm>
            <a:off x="201295" y="734699"/>
            <a:ext cx="8704580" cy="3614066"/>
          </a:xfrm>
          <a:prstGeom prst="rect">
            <a:avLst/>
          </a:prstGeom>
        </p:spPr>
        <p:txBody>
          <a:bodyPr wrap="square">
            <a:spAutoFit/>
          </a:bodyPr>
          <a:lstStyle/>
          <a:p>
            <a:pPr indent="457200" algn="just">
              <a:lnSpc>
                <a:spcPct val="140000"/>
              </a:lnSpc>
              <a:spcAft>
                <a:spcPts val="600"/>
              </a:spcAft>
              <a:defRPr/>
            </a:pPr>
            <a:r>
              <a:rPr lang="zh-CN" altLang="en-US" sz="1400" dirty="0"/>
              <a:t>范围审查是指通过测量、检查与确认等活动</a:t>
            </a:r>
            <a:r>
              <a:rPr lang="en-US" altLang="zh-CN" sz="1400" dirty="0"/>
              <a:t>,</a:t>
            </a:r>
            <a:r>
              <a:rPr lang="zh-CN" altLang="en-US" sz="1400" dirty="0"/>
              <a:t>判断项目的工作和可交付成果是否符合需求和产品验收标准。在软件项目管理领域</a:t>
            </a:r>
            <a:r>
              <a:rPr lang="en-US" altLang="zh-CN" sz="1400" dirty="0"/>
              <a:t>,</a:t>
            </a:r>
            <a:r>
              <a:rPr lang="zh-CN" altLang="en-US" sz="1400" dirty="0"/>
              <a:t>范围审查包含各种确认和测试工作</a:t>
            </a:r>
            <a:r>
              <a:rPr lang="en-US" altLang="zh-CN" sz="1400" dirty="0"/>
              <a:t>,</a:t>
            </a:r>
            <a:r>
              <a:rPr lang="zh-CN" altLang="en-US" sz="1400" dirty="0"/>
              <a:t>一般需要审查以下六个方面的问题。</a:t>
            </a:r>
            <a:endParaRPr lang="en-US" altLang="zh-CN" sz="1400" dirty="0"/>
          </a:p>
          <a:p>
            <a:pPr indent="457200" algn="just">
              <a:lnSpc>
                <a:spcPct val="140000"/>
              </a:lnSpc>
              <a:spcAft>
                <a:spcPts val="600"/>
              </a:spcAft>
              <a:defRPr/>
            </a:pPr>
            <a:r>
              <a:rPr lang="en-US" altLang="zh-CN" sz="1400" dirty="0"/>
              <a:t>(1)</a:t>
            </a:r>
            <a:r>
              <a:rPr lang="zh-CN" altLang="en-US" sz="1400" dirty="0"/>
              <a:t>可交付成果是否明确且可验证。</a:t>
            </a:r>
            <a:endParaRPr lang="en-US" altLang="zh-CN" sz="1400" dirty="0"/>
          </a:p>
          <a:p>
            <a:pPr indent="457200" algn="just">
              <a:lnSpc>
                <a:spcPct val="140000"/>
              </a:lnSpc>
              <a:spcAft>
                <a:spcPts val="600"/>
              </a:spcAft>
              <a:defRPr/>
            </a:pPr>
            <a:r>
              <a:rPr lang="en-US" altLang="zh-CN" sz="1400" dirty="0"/>
              <a:t>(2)</a:t>
            </a:r>
            <a:r>
              <a:rPr lang="zh-CN" altLang="en-US" sz="1400" dirty="0"/>
              <a:t>每个可交付成果是否有明确的里程碑</a:t>
            </a:r>
            <a:r>
              <a:rPr lang="en-US" altLang="zh-CN" sz="1400" dirty="0"/>
              <a:t>,</a:t>
            </a:r>
            <a:r>
              <a:rPr lang="zh-CN" altLang="en-US" sz="1400" dirty="0"/>
              <a:t>里程碑是否有明确的、可辨别的事件。</a:t>
            </a:r>
            <a:endParaRPr lang="en-US" altLang="zh-CN" sz="1400" dirty="0"/>
          </a:p>
          <a:p>
            <a:pPr indent="457200" algn="just">
              <a:lnSpc>
                <a:spcPct val="140000"/>
              </a:lnSpc>
              <a:spcAft>
                <a:spcPts val="600"/>
              </a:spcAft>
              <a:defRPr/>
            </a:pPr>
            <a:r>
              <a:rPr lang="en-US" altLang="zh-CN" sz="1400" dirty="0"/>
              <a:t>(3)</a:t>
            </a:r>
            <a:r>
              <a:rPr lang="zh-CN" altLang="en-US" sz="1400" dirty="0"/>
              <a:t>质量标准是否清晰</a:t>
            </a:r>
            <a:r>
              <a:rPr lang="en-US" altLang="zh-CN" sz="1400" dirty="0"/>
              <a:t>,</a:t>
            </a:r>
            <a:r>
              <a:rPr lang="zh-CN" altLang="en-US" sz="1400" dirty="0"/>
              <a:t>且与可交付成果存在明确联系。</a:t>
            </a:r>
            <a:endParaRPr lang="en-US" altLang="zh-CN" sz="1400" dirty="0"/>
          </a:p>
          <a:p>
            <a:pPr indent="457200" algn="just">
              <a:lnSpc>
                <a:spcPct val="140000"/>
              </a:lnSpc>
              <a:spcAft>
                <a:spcPts val="600"/>
              </a:spcAft>
              <a:defRPr/>
            </a:pPr>
            <a:r>
              <a:rPr lang="en-US" altLang="zh-CN" sz="1400" dirty="0"/>
              <a:t>(4)</a:t>
            </a:r>
            <a:r>
              <a:rPr lang="zh-CN" altLang="en-US" sz="1400" dirty="0"/>
              <a:t>范围审查和责任承诺是否有清晰的表达。</a:t>
            </a:r>
            <a:endParaRPr lang="en-US" altLang="zh-CN" sz="1400" dirty="0"/>
          </a:p>
          <a:p>
            <a:pPr indent="457200" algn="just">
              <a:lnSpc>
                <a:spcPct val="140000"/>
              </a:lnSpc>
              <a:spcAft>
                <a:spcPts val="600"/>
              </a:spcAft>
              <a:defRPr/>
            </a:pPr>
            <a:r>
              <a:rPr lang="en-US" altLang="zh-CN" sz="1400" dirty="0"/>
              <a:t>(5)</a:t>
            </a:r>
            <a:r>
              <a:rPr lang="zh-CN" altLang="en-US" sz="1400" dirty="0"/>
              <a:t>项目范围是否覆盖需要完成的产品或服务的所有活动</a:t>
            </a:r>
            <a:r>
              <a:rPr lang="en-US" altLang="zh-CN" sz="1400" dirty="0"/>
              <a:t>,</a:t>
            </a:r>
            <a:r>
              <a:rPr lang="zh-CN" altLang="en-US" sz="1400" dirty="0"/>
              <a:t>是否有遗漏或错误。</a:t>
            </a:r>
            <a:endParaRPr lang="en-US" altLang="zh-CN" sz="1400" dirty="0"/>
          </a:p>
          <a:p>
            <a:pPr indent="457200" algn="just">
              <a:lnSpc>
                <a:spcPct val="140000"/>
              </a:lnSpc>
              <a:spcAft>
                <a:spcPts val="600"/>
              </a:spcAft>
              <a:defRPr/>
            </a:pPr>
            <a:r>
              <a:rPr lang="en-US" altLang="zh-CN" sz="1400" dirty="0"/>
              <a:t>(6)</a:t>
            </a:r>
            <a:r>
              <a:rPr lang="zh-CN" altLang="en-US" sz="1400" dirty="0"/>
              <a:t>项目范围的风险是否太高</a:t>
            </a:r>
            <a:r>
              <a:rPr lang="en-US" altLang="zh-CN" sz="1400" dirty="0"/>
              <a:t>,</a:t>
            </a:r>
            <a:r>
              <a:rPr lang="zh-CN" altLang="en-US" sz="1400" dirty="0"/>
              <a:t>管理层是否可以降低风险发生时对项目的影响。</a:t>
            </a:r>
            <a:endParaRPr lang="en-US" altLang="zh-CN" sz="1400" dirty="0"/>
          </a:p>
          <a:p>
            <a:pPr indent="457200" algn="just">
              <a:lnSpc>
                <a:spcPct val="140000"/>
              </a:lnSpc>
              <a:spcAft>
                <a:spcPts val="600"/>
              </a:spcAft>
              <a:defRPr/>
            </a:pPr>
            <a:r>
              <a:rPr lang="zh-CN" altLang="en-US" sz="1400" dirty="0"/>
              <a:t>范围审查通过以上六个审查项进行检查</a:t>
            </a:r>
            <a:r>
              <a:rPr lang="en-US" altLang="zh-CN" sz="1400" dirty="0"/>
              <a:t>,</a:t>
            </a:r>
            <a:r>
              <a:rPr lang="zh-CN" altLang="en-US" sz="1400" dirty="0"/>
              <a:t>确保其符合需求和验收标准。审查流程包括召开范围审查会议、定期复查、跟踪问题与风险控制</a:t>
            </a:r>
            <a:r>
              <a:rPr lang="en-US" altLang="zh-CN" sz="1400" dirty="0"/>
              <a:t>,</a:t>
            </a:r>
            <a:r>
              <a:rPr lang="zh-CN" altLang="en-US" sz="1400" dirty="0"/>
              <a:t>并向干系人通报进展</a:t>
            </a:r>
            <a:r>
              <a:rPr lang="en-US" altLang="zh-CN" sz="1400" dirty="0"/>
              <a:t>,</a:t>
            </a:r>
            <a:r>
              <a:rPr lang="zh-CN" altLang="en-US" sz="1400" dirty="0"/>
              <a:t>确保项目范围及时调整和改进</a:t>
            </a:r>
            <a:r>
              <a:rPr lang="en-US" altLang="zh-CN" sz="1400" dirty="0"/>
              <a:t>,</a:t>
            </a:r>
            <a:r>
              <a:rPr lang="zh-CN" altLang="en-US" sz="1400" dirty="0"/>
              <a:t>满足管理和质量要求。</a:t>
            </a:r>
            <a:endParaRPr lang="en-US" altLang="zh-CN" sz="1400" dirty="0"/>
          </a:p>
        </p:txBody>
      </p:sp>
    </p:spTree>
    <p:custDataLst>
      <p:tags r:id="rId1"/>
    </p:custDataLst>
    <p:extLst>
      <p:ext uri="{BB962C8B-B14F-4D97-AF65-F5344CB8AC3E}">
        <p14:creationId xmlns:p14="http://schemas.microsoft.com/office/powerpoint/2010/main" val="3880978017"/>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BAB9E3-1A61-F530-734D-CD9259F73042}"/>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A0981E20-7EDD-6A12-A865-81A2641D37C4}"/>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确认范围的方法</a:t>
            </a:r>
          </a:p>
        </p:txBody>
      </p:sp>
      <p:grpSp>
        <p:nvGrpSpPr>
          <p:cNvPr id="9" name="组合 8">
            <a:extLst>
              <a:ext uri="{FF2B5EF4-FFF2-40B4-BE49-F238E27FC236}">
                <a16:creationId xmlns:a16="http://schemas.microsoft.com/office/drawing/2014/main" id="{F15A5313-4FBB-7A27-AA07-502E73C20EB6}"/>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AC970716-DA1C-C7B4-A20E-ADBD226BDB6C}"/>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BD2ACECB-51D1-CFCB-6DF6-D1537BEBC43B}"/>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8907E7BC-839D-7532-2337-E6F95F743749}"/>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F784A6D6-6E11-B634-4519-A0FD3556919B}"/>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82596622-152A-E2F6-7266-DF5B202D5A7A}"/>
              </a:ext>
            </a:extLst>
          </p:cNvPr>
          <p:cNvSpPr txBox="1"/>
          <p:nvPr/>
        </p:nvSpPr>
        <p:spPr>
          <a:xfrm>
            <a:off x="201295" y="734699"/>
            <a:ext cx="8704580" cy="1265731"/>
          </a:xfrm>
          <a:prstGeom prst="rect">
            <a:avLst/>
          </a:prstGeom>
        </p:spPr>
        <p:txBody>
          <a:bodyPr wrap="square">
            <a:spAutoFit/>
          </a:bodyPr>
          <a:lstStyle/>
          <a:p>
            <a:pPr indent="457200" algn="just">
              <a:lnSpc>
                <a:spcPct val="140000"/>
              </a:lnSpc>
              <a:spcAft>
                <a:spcPts val="600"/>
              </a:spcAft>
              <a:defRPr/>
            </a:pPr>
            <a:r>
              <a:rPr lang="zh-CN" altLang="en-US" sz="1400" dirty="0"/>
              <a:t>在</a:t>
            </a:r>
            <a:r>
              <a:rPr lang="en-US" altLang="zh-CN" sz="1400" dirty="0">
                <a:solidFill>
                  <a:srgbClr val="C00000"/>
                </a:solidFill>
              </a:rPr>
              <a:t>WBS</a:t>
            </a:r>
            <a:r>
              <a:rPr lang="zh-CN" altLang="en-US" sz="1400" dirty="0">
                <a:solidFill>
                  <a:srgbClr val="C00000"/>
                </a:solidFill>
              </a:rPr>
              <a:t>审查表</a:t>
            </a:r>
            <a:r>
              <a:rPr lang="zh-CN" altLang="en-US" sz="1400" dirty="0"/>
              <a:t>中</a:t>
            </a:r>
            <a:r>
              <a:rPr lang="en-US" altLang="zh-CN" sz="1400" dirty="0"/>
              <a:t>,</a:t>
            </a:r>
            <a:r>
              <a:rPr lang="zh-CN" altLang="en-US" sz="1400" dirty="0"/>
              <a:t>若审查项通过</a:t>
            </a:r>
            <a:r>
              <a:rPr lang="en-US" altLang="zh-CN" sz="1400" dirty="0"/>
              <a:t>,</a:t>
            </a:r>
            <a:r>
              <a:rPr lang="zh-CN" altLang="en-US" sz="1400" dirty="0"/>
              <a:t>表示该项符合既定的需求和标准</a:t>
            </a:r>
            <a:r>
              <a:rPr lang="en-US" altLang="zh-CN" sz="1400" dirty="0"/>
              <a:t>,</a:t>
            </a:r>
            <a:r>
              <a:rPr lang="zh-CN" altLang="en-US" sz="1400" dirty="0"/>
              <a:t>确认项目的</a:t>
            </a:r>
            <a:r>
              <a:rPr lang="en-US" altLang="zh-CN" sz="1400" dirty="0"/>
              <a:t>WBS</a:t>
            </a:r>
            <a:r>
              <a:rPr lang="zh-CN" altLang="en-US" sz="1400" dirty="0"/>
              <a:t>内容完整、逻辑清晰</a:t>
            </a:r>
            <a:r>
              <a:rPr lang="en-US" altLang="zh-CN" sz="1400" dirty="0"/>
              <a:t>,</a:t>
            </a:r>
            <a:r>
              <a:rPr lang="zh-CN" altLang="en-US" sz="1400" dirty="0"/>
              <a:t>且资源和依赖关系明确</a:t>
            </a:r>
            <a:r>
              <a:rPr lang="en-US" altLang="zh-CN" sz="1400" dirty="0"/>
              <a:t>;</a:t>
            </a:r>
            <a:r>
              <a:rPr lang="zh-CN" altLang="en-US" sz="1400" dirty="0"/>
              <a:t>若审查项不通过</a:t>
            </a:r>
            <a:r>
              <a:rPr lang="en-US" altLang="zh-CN" sz="1400" dirty="0"/>
              <a:t>,</a:t>
            </a:r>
            <a:r>
              <a:rPr lang="zh-CN" altLang="en-US" sz="1400" dirty="0"/>
              <a:t>则表示该项不满足要求</a:t>
            </a:r>
            <a:r>
              <a:rPr lang="en-US" altLang="zh-CN" sz="1400" dirty="0"/>
              <a:t>,</a:t>
            </a:r>
            <a:r>
              <a:rPr lang="zh-CN" altLang="en-US" sz="1400" dirty="0"/>
              <a:t>可能存在内容缺失、范围定义不清、逻辑关系不合理或资源规划不足等问题</a:t>
            </a:r>
            <a:r>
              <a:rPr lang="en-US" altLang="zh-CN" sz="1400" dirty="0"/>
              <a:t>,</a:t>
            </a:r>
            <a:r>
              <a:rPr lang="zh-CN" altLang="en-US" sz="1400" dirty="0"/>
              <a:t>需要立即记录并制定整改措施</a:t>
            </a:r>
            <a:r>
              <a:rPr lang="en-US" altLang="zh-CN" sz="1400" dirty="0"/>
              <a:t>,</a:t>
            </a:r>
            <a:r>
              <a:rPr lang="zh-CN" altLang="en-US" sz="1400" dirty="0"/>
              <a:t>一般需要实施整体变更控制</a:t>
            </a:r>
            <a:r>
              <a:rPr lang="en-US" altLang="zh-CN" sz="1400" dirty="0"/>
              <a:t>,</a:t>
            </a:r>
            <a:r>
              <a:rPr lang="zh-CN" altLang="en-US" sz="1400" dirty="0"/>
              <a:t>以确保</a:t>
            </a:r>
            <a:r>
              <a:rPr lang="en-US" altLang="zh-CN" sz="1400" dirty="0"/>
              <a:t>WBS</a:t>
            </a:r>
            <a:r>
              <a:rPr lang="zh-CN" altLang="en-US" sz="1400" dirty="0"/>
              <a:t>的完整性和准确性。</a:t>
            </a:r>
            <a:endParaRPr lang="en-US" altLang="zh-CN" sz="1400" dirty="0"/>
          </a:p>
        </p:txBody>
      </p:sp>
      <p:graphicFrame>
        <p:nvGraphicFramePr>
          <p:cNvPr id="6" name="表格 5">
            <a:extLst>
              <a:ext uri="{FF2B5EF4-FFF2-40B4-BE49-F238E27FC236}">
                <a16:creationId xmlns:a16="http://schemas.microsoft.com/office/drawing/2014/main" id="{358A691D-0630-1E35-85E7-A74D22F71997}"/>
              </a:ext>
            </a:extLst>
          </p:cNvPr>
          <p:cNvGraphicFramePr>
            <a:graphicFrameLocks noGrp="1"/>
          </p:cNvGraphicFramePr>
          <p:nvPr>
            <p:extLst>
              <p:ext uri="{D42A27DB-BD31-4B8C-83A1-F6EECF244321}">
                <p14:modId xmlns:p14="http://schemas.microsoft.com/office/powerpoint/2010/main" val="1476380962"/>
              </p:ext>
            </p:extLst>
          </p:nvPr>
        </p:nvGraphicFramePr>
        <p:xfrm>
          <a:off x="549592" y="2038061"/>
          <a:ext cx="8246785" cy="2554361"/>
        </p:xfrm>
        <a:graphic>
          <a:graphicData uri="http://schemas.openxmlformats.org/drawingml/2006/table">
            <a:tbl>
              <a:tblPr firstRow="1" bandRow="1">
                <a:tableStyleId>{5940675A-B579-460E-94D1-54222C63F5DA}</a:tableStyleId>
              </a:tblPr>
              <a:tblGrid>
                <a:gridCol w="4178301">
                  <a:extLst>
                    <a:ext uri="{9D8B030D-6E8A-4147-A177-3AD203B41FA5}">
                      <a16:colId xmlns:a16="http://schemas.microsoft.com/office/drawing/2014/main" val="1324495124"/>
                    </a:ext>
                  </a:extLst>
                </a:gridCol>
                <a:gridCol w="1001540">
                  <a:extLst>
                    <a:ext uri="{9D8B030D-6E8A-4147-A177-3AD203B41FA5}">
                      <a16:colId xmlns:a16="http://schemas.microsoft.com/office/drawing/2014/main" val="2117737103"/>
                    </a:ext>
                  </a:extLst>
                </a:gridCol>
                <a:gridCol w="965983">
                  <a:extLst>
                    <a:ext uri="{9D8B030D-6E8A-4147-A177-3AD203B41FA5}">
                      <a16:colId xmlns:a16="http://schemas.microsoft.com/office/drawing/2014/main" val="1995717962"/>
                    </a:ext>
                  </a:extLst>
                </a:gridCol>
                <a:gridCol w="2100961">
                  <a:extLst>
                    <a:ext uri="{9D8B030D-6E8A-4147-A177-3AD203B41FA5}">
                      <a16:colId xmlns:a16="http://schemas.microsoft.com/office/drawing/2014/main" val="631333959"/>
                    </a:ext>
                  </a:extLst>
                </a:gridCol>
              </a:tblGrid>
              <a:tr h="313002">
                <a:tc>
                  <a:txBody>
                    <a:bodyPr/>
                    <a:lstStyle/>
                    <a:p>
                      <a:pPr algn="ctr">
                        <a:lnSpc>
                          <a:spcPct val="150000"/>
                        </a:lnSpc>
                      </a:pPr>
                      <a:r>
                        <a:rPr lang="en-US" altLang="zh-CN" b="0" dirty="0">
                          <a:solidFill>
                            <a:schemeClr val="tx1"/>
                          </a:solidFill>
                        </a:rPr>
                        <a:t>WBS</a:t>
                      </a:r>
                      <a:r>
                        <a:rPr lang="zh-CN" altLang="en-US" b="0" dirty="0">
                          <a:solidFill>
                            <a:schemeClr val="tx1"/>
                          </a:solidFill>
                        </a:rPr>
                        <a:t>审查项</a:t>
                      </a:r>
                    </a:p>
                  </a:txBody>
                  <a:tcPr>
                    <a:lnL w="12700" cap="flat" cmpd="sng" algn="ctr">
                      <a:noFill/>
                      <a:prstDash val="solid"/>
                      <a:round/>
                      <a:headEnd type="none" w="med" len="med"/>
                      <a:tailEnd type="none" w="med" len="med"/>
                    </a:lnL>
                  </a:tcPr>
                </a:tc>
                <a:tc>
                  <a:txBody>
                    <a:bodyPr/>
                    <a:lstStyle/>
                    <a:p>
                      <a:pPr algn="ctr">
                        <a:lnSpc>
                          <a:spcPct val="150000"/>
                        </a:lnSpc>
                      </a:pPr>
                      <a:r>
                        <a:rPr lang="zh-CN" altLang="en-US" b="0" dirty="0">
                          <a:solidFill>
                            <a:schemeClr val="tx1"/>
                          </a:solidFill>
                        </a:rPr>
                        <a:t>审查状态</a:t>
                      </a:r>
                    </a:p>
                  </a:txBody>
                  <a:tcPr/>
                </a:tc>
                <a:tc>
                  <a:txBody>
                    <a:bodyPr/>
                    <a:lstStyle/>
                    <a:p>
                      <a:pPr algn="ctr">
                        <a:lnSpc>
                          <a:spcPct val="150000"/>
                        </a:lnSpc>
                      </a:pPr>
                      <a:r>
                        <a:rPr lang="zh-CN" altLang="en-US" b="0" dirty="0">
                          <a:solidFill>
                            <a:schemeClr val="tx1"/>
                          </a:solidFill>
                        </a:rPr>
                        <a:t>审查结果</a:t>
                      </a:r>
                    </a:p>
                  </a:txBody>
                  <a:tcPr/>
                </a:tc>
                <a:tc>
                  <a:txBody>
                    <a:bodyPr/>
                    <a:lstStyle/>
                    <a:p>
                      <a:pPr algn="ctr">
                        <a:lnSpc>
                          <a:spcPct val="150000"/>
                        </a:lnSpc>
                      </a:pPr>
                      <a:r>
                        <a:rPr lang="zh-CN" altLang="en-US" b="0" dirty="0">
                          <a:solidFill>
                            <a:schemeClr val="tx1"/>
                          </a:solidFill>
                        </a:rPr>
                        <a:t>备注</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3497076172"/>
                  </a:ext>
                </a:extLst>
              </a:tr>
              <a:tr h="313002">
                <a:tc>
                  <a:txBody>
                    <a:bodyPr/>
                    <a:lstStyle/>
                    <a:p>
                      <a:pPr marL="0" algn="ctr" defTabSz="685800" rtl="0" eaLnBrk="1" latinLnBrk="0" hangingPunct="1">
                        <a:lnSpc>
                          <a:spcPct val="150000"/>
                        </a:lnSpc>
                        <a:spcBef>
                          <a:spcPts val="400"/>
                        </a:spcBef>
                        <a:spcAft>
                          <a:spcPts val="800"/>
                        </a:spcAft>
                        <a:buNone/>
                      </a:pPr>
                      <a:r>
                        <a:rPr lang="zh-CN" altLang="en-US" sz="1350" b="0" kern="1200" dirty="0">
                          <a:solidFill>
                            <a:schemeClr val="tx1"/>
                          </a:solidFill>
                        </a:rPr>
                        <a:t>项目的主要可交付成果是否都列入</a:t>
                      </a:r>
                      <a:r>
                        <a:rPr lang="en-US" sz="1350" b="0" kern="1200" dirty="0">
                          <a:solidFill>
                            <a:schemeClr val="tx1"/>
                          </a:solidFill>
                        </a:rPr>
                        <a:t>WBS</a:t>
                      </a:r>
                      <a:r>
                        <a:rPr lang="zh-CN" altLang="en-US" sz="1350" b="0" kern="1200" dirty="0">
                          <a:solidFill>
                            <a:schemeClr val="tx1"/>
                          </a:solidFill>
                        </a:rPr>
                        <a:t>中</a:t>
                      </a:r>
                      <a:endParaRPr lang="zh-CN" altLang="en-US" sz="1350" b="0" kern="1200" dirty="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15"/>
                        </a:spcBef>
                        <a:spcAft>
                          <a:spcPts val="800"/>
                        </a:spcAft>
                        <a:buNone/>
                      </a:pPr>
                      <a:r>
                        <a:rPr lang="en-US" sz="1350" b="0" kern="1200">
                          <a:solidFill>
                            <a:schemeClr val="tx1"/>
                          </a:solidFill>
                        </a:rPr>
                        <a:t>已完成</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40"/>
                        </a:spcBef>
                        <a:spcAft>
                          <a:spcPts val="800"/>
                        </a:spcAft>
                        <a:buNone/>
                      </a:pPr>
                      <a:r>
                        <a:rPr lang="en-US" sz="1350" b="0" kern="1200">
                          <a:solidFill>
                            <a:schemeClr val="tx1"/>
                          </a:solidFill>
                        </a:rPr>
                        <a:t>通过</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00"/>
                        </a:spcBef>
                        <a:spcAft>
                          <a:spcPts val="800"/>
                        </a:spcAft>
                        <a:buNone/>
                      </a:pPr>
                      <a:r>
                        <a:rPr lang="zh-CN" altLang="en-US" sz="1350" b="0" kern="1200" dirty="0">
                          <a:solidFill>
                            <a:schemeClr val="tx1"/>
                          </a:solidFill>
                        </a:rPr>
                        <a:t>所有主要交付成果均已纳入</a:t>
                      </a:r>
                      <a:endParaRPr lang="zh-CN" altLang="en-US" sz="1350" b="0" kern="1200" dirty="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3234466141"/>
                  </a:ext>
                </a:extLst>
              </a:tr>
              <a:tr h="313002">
                <a:tc>
                  <a:txBody>
                    <a:bodyPr/>
                    <a:lstStyle/>
                    <a:p>
                      <a:pPr marL="0" algn="ctr" defTabSz="685800" rtl="0" eaLnBrk="1" latinLnBrk="0" hangingPunct="1">
                        <a:lnSpc>
                          <a:spcPct val="150000"/>
                        </a:lnSpc>
                        <a:spcBef>
                          <a:spcPts val="425"/>
                        </a:spcBef>
                        <a:spcAft>
                          <a:spcPts val="800"/>
                        </a:spcAft>
                        <a:buNone/>
                      </a:pPr>
                      <a:r>
                        <a:rPr lang="zh-CN" altLang="en-US" sz="1350" b="0" kern="1200" dirty="0">
                          <a:solidFill>
                            <a:schemeClr val="tx1"/>
                          </a:solidFill>
                        </a:rPr>
                        <a:t>是否明确</a:t>
                      </a:r>
                      <a:r>
                        <a:rPr lang="en-US" sz="1350" b="0" kern="1200" dirty="0">
                          <a:solidFill>
                            <a:schemeClr val="tx1"/>
                          </a:solidFill>
                        </a:rPr>
                        <a:t>WBS</a:t>
                      </a:r>
                      <a:r>
                        <a:rPr lang="zh-CN" altLang="en-US" sz="1350" b="0" kern="1200" dirty="0">
                          <a:solidFill>
                            <a:schemeClr val="tx1"/>
                          </a:solidFill>
                        </a:rPr>
                        <a:t>的范围边界</a:t>
                      </a:r>
                      <a:endParaRPr lang="zh-CN" altLang="en-US" sz="1350" b="0" kern="1200" dirty="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30"/>
                        </a:spcBef>
                        <a:spcAft>
                          <a:spcPts val="800"/>
                        </a:spcAft>
                        <a:buNone/>
                      </a:pPr>
                      <a:r>
                        <a:rPr lang="en-US" sz="1350" b="0" kern="1200">
                          <a:solidFill>
                            <a:schemeClr val="tx1"/>
                          </a:solidFill>
                        </a:rPr>
                        <a:t>进行中</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20"/>
                        </a:spcBef>
                        <a:spcAft>
                          <a:spcPts val="800"/>
                        </a:spcAft>
                        <a:buNone/>
                      </a:pPr>
                      <a:r>
                        <a:rPr lang="en-US" sz="1350" b="0" kern="1200">
                          <a:solidFill>
                            <a:schemeClr val="tx1"/>
                          </a:solidFill>
                        </a:rPr>
                        <a:t>待定</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20"/>
                        </a:spcBef>
                        <a:spcAft>
                          <a:spcPts val="800"/>
                        </a:spcAft>
                        <a:buNone/>
                      </a:pPr>
                      <a:r>
                        <a:rPr lang="zh-CN" altLang="en-US" sz="1350" b="0" kern="1200" dirty="0">
                          <a:solidFill>
                            <a:schemeClr val="tx1"/>
                          </a:solidFill>
                        </a:rPr>
                        <a:t>需要进一步澄清边界定义</a:t>
                      </a:r>
                      <a:endParaRPr lang="zh-CN" altLang="en-US" sz="1350" b="0" kern="1200" dirty="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1389011602"/>
                  </a:ext>
                </a:extLst>
              </a:tr>
              <a:tr h="313002">
                <a:tc>
                  <a:txBody>
                    <a:bodyPr/>
                    <a:lstStyle/>
                    <a:p>
                      <a:pPr marL="0" algn="ctr" defTabSz="685800" rtl="0" eaLnBrk="1" latinLnBrk="0" hangingPunct="1">
                        <a:lnSpc>
                          <a:spcPct val="150000"/>
                        </a:lnSpc>
                        <a:spcBef>
                          <a:spcPts val="430"/>
                        </a:spcBef>
                        <a:spcAft>
                          <a:spcPts val="800"/>
                        </a:spcAft>
                        <a:buNone/>
                      </a:pPr>
                      <a:r>
                        <a:rPr lang="en-US" sz="1350" b="0" kern="1200">
                          <a:solidFill>
                            <a:schemeClr val="tx1"/>
                          </a:solidFill>
                        </a:rPr>
                        <a:t>WBS</a:t>
                      </a:r>
                      <a:r>
                        <a:rPr lang="zh-CN" altLang="en-US" sz="1350" b="0" kern="1200">
                          <a:solidFill>
                            <a:schemeClr val="tx1"/>
                          </a:solidFill>
                        </a:rPr>
                        <a:t>是否分解到足够的工作包层级</a:t>
                      </a:r>
                      <a:endParaRPr lang="zh-CN" altLang="en-US" sz="1350" b="0" kern="120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30"/>
                        </a:spcBef>
                        <a:spcAft>
                          <a:spcPts val="800"/>
                        </a:spcAft>
                        <a:buNone/>
                      </a:pPr>
                      <a:r>
                        <a:rPr lang="en-US" sz="1350" b="0" kern="1200">
                          <a:solidFill>
                            <a:schemeClr val="tx1"/>
                          </a:solidFill>
                        </a:rPr>
                        <a:t>已完成</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35"/>
                        </a:spcBef>
                        <a:spcAft>
                          <a:spcPts val="800"/>
                        </a:spcAft>
                        <a:buNone/>
                      </a:pPr>
                      <a:r>
                        <a:rPr lang="en-US" sz="1350" b="0" kern="1200">
                          <a:solidFill>
                            <a:schemeClr val="tx1"/>
                          </a:solidFill>
                        </a:rPr>
                        <a:t>部分通过</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25"/>
                        </a:spcBef>
                        <a:spcAft>
                          <a:spcPts val="800"/>
                        </a:spcAft>
                        <a:buNone/>
                      </a:pPr>
                      <a:r>
                        <a:rPr lang="en-US" sz="1350" b="0" kern="1200">
                          <a:solidFill>
                            <a:schemeClr val="tx1"/>
                          </a:solidFill>
                        </a:rPr>
                        <a:t>需要细化部分子任务</a:t>
                      </a:r>
                      <a:endParaRPr lang="zh-CN" altLang="en-US" sz="1350" b="0" kern="120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2984232922"/>
                  </a:ext>
                </a:extLst>
              </a:tr>
              <a:tr h="313002">
                <a:tc>
                  <a:txBody>
                    <a:bodyPr/>
                    <a:lstStyle/>
                    <a:p>
                      <a:pPr marL="0" algn="ctr" defTabSz="685800" rtl="0" eaLnBrk="1" latinLnBrk="0" hangingPunct="1">
                        <a:lnSpc>
                          <a:spcPct val="150000"/>
                        </a:lnSpc>
                        <a:spcBef>
                          <a:spcPts val="435"/>
                        </a:spcBef>
                        <a:spcAft>
                          <a:spcPts val="800"/>
                        </a:spcAft>
                        <a:buNone/>
                      </a:pPr>
                      <a:r>
                        <a:rPr lang="en-US" sz="1350" b="0" kern="1200">
                          <a:solidFill>
                            <a:schemeClr val="tx1"/>
                          </a:solidFill>
                        </a:rPr>
                        <a:t>WBS</a:t>
                      </a:r>
                      <a:r>
                        <a:rPr lang="zh-CN" altLang="en-US" sz="1350" b="0" kern="1200">
                          <a:solidFill>
                            <a:schemeClr val="tx1"/>
                          </a:solidFill>
                        </a:rPr>
                        <a:t>各层级的逻辑关系是否合理</a:t>
                      </a:r>
                      <a:endParaRPr lang="zh-CN" altLang="en-US" sz="1350" b="0" kern="120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40"/>
                        </a:spcBef>
                        <a:spcAft>
                          <a:spcPts val="800"/>
                        </a:spcAft>
                        <a:buNone/>
                      </a:pPr>
                      <a:r>
                        <a:rPr lang="en-US" sz="1350" b="0" kern="1200">
                          <a:solidFill>
                            <a:schemeClr val="tx1"/>
                          </a:solidFill>
                        </a:rPr>
                        <a:t>已完成</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60"/>
                        </a:spcBef>
                        <a:spcAft>
                          <a:spcPts val="800"/>
                        </a:spcAft>
                        <a:buNone/>
                      </a:pPr>
                      <a:r>
                        <a:rPr lang="en-US" sz="1350" b="0" kern="1200" dirty="0" err="1">
                          <a:solidFill>
                            <a:schemeClr val="tx1"/>
                          </a:solidFill>
                        </a:rPr>
                        <a:t>通过</a:t>
                      </a:r>
                      <a:endParaRPr lang="zh-CN" altLang="en-US" sz="1350" b="0" kern="1200" dirty="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35"/>
                        </a:spcBef>
                        <a:spcAft>
                          <a:spcPts val="800"/>
                        </a:spcAft>
                        <a:buNone/>
                      </a:pPr>
                      <a:r>
                        <a:rPr lang="zh-CN" altLang="en-US" sz="1350" b="0" kern="1200">
                          <a:solidFill>
                            <a:schemeClr val="tx1"/>
                          </a:solidFill>
                        </a:rPr>
                        <a:t>各层级逻辑关系符合要求</a:t>
                      </a:r>
                      <a:endParaRPr lang="zh-CN" altLang="en-US" sz="1350" b="0" kern="120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2508522313"/>
                  </a:ext>
                </a:extLst>
              </a:tr>
              <a:tr h="313002">
                <a:tc>
                  <a:txBody>
                    <a:bodyPr/>
                    <a:lstStyle/>
                    <a:p>
                      <a:pPr marL="0" algn="ctr" defTabSz="685800" rtl="0" eaLnBrk="1" latinLnBrk="0" hangingPunct="1">
                        <a:lnSpc>
                          <a:spcPct val="150000"/>
                        </a:lnSpc>
                        <a:spcBef>
                          <a:spcPts val="435"/>
                        </a:spcBef>
                        <a:spcAft>
                          <a:spcPts val="800"/>
                        </a:spcAft>
                        <a:buNone/>
                      </a:pPr>
                      <a:r>
                        <a:rPr lang="en-US" sz="1350" b="0" kern="1200">
                          <a:solidFill>
                            <a:schemeClr val="tx1"/>
                          </a:solidFill>
                        </a:rPr>
                        <a:t>WBS</a:t>
                      </a:r>
                      <a:r>
                        <a:rPr lang="zh-CN" altLang="en-US" sz="1350" b="0" kern="1200">
                          <a:solidFill>
                            <a:schemeClr val="tx1"/>
                          </a:solidFill>
                        </a:rPr>
                        <a:t>每个层级的命名是否规范且清晰</a:t>
                      </a:r>
                      <a:endParaRPr lang="zh-CN" altLang="en-US" sz="1350" b="0" kern="120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50"/>
                        </a:spcBef>
                        <a:spcAft>
                          <a:spcPts val="800"/>
                        </a:spcAft>
                        <a:buNone/>
                      </a:pPr>
                      <a:r>
                        <a:rPr lang="en-US" sz="1350" b="0" kern="1200">
                          <a:solidFill>
                            <a:schemeClr val="tx1"/>
                          </a:solidFill>
                        </a:rPr>
                        <a:t>已完成</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70"/>
                        </a:spcBef>
                        <a:spcAft>
                          <a:spcPts val="800"/>
                        </a:spcAft>
                        <a:buNone/>
                      </a:pPr>
                      <a:r>
                        <a:rPr lang="en-US" sz="1350" b="0" kern="1200">
                          <a:solidFill>
                            <a:schemeClr val="tx1"/>
                          </a:solidFill>
                        </a:rPr>
                        <a:t>不通过</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35"/>
                        </a:spcBef>
                        <a:spcAft>
                          <a:spcPts val="800"/>
                        </a:spcAft>
                        <a:buNone/>
                      </a:pPr>
                      <a:r>
                        <a:rPr lang="en-US" sz="1350" b="0" kern="1200" dirty="0" err="1">
                          <a:solidFill>
                            <a:schemeClr val="tx1"/>
                          </a:solidFill>
                        </a:rPr>
                        <a:t>命名不一致,需要修改</a:t>
                      </a:r>
                      <a:endParaRPr lang="zh-CN" altLang="en-US" sz="1350" b="0" kern="1200" dirty="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2541936165"/>
                  </a:ext>
                </a:extLst>
              </a:tr>
              <a:tr h="313002">
                <a:tc>
                  <a:txBody>
                    <a:bodyPr/>
                    <a:lstStyle/>
                    <a:p>
                      <a:pPr marL="0" algn="ctr" defTabSz="685800" rtl="0" eaLnBrk="1" latinLnBrk="0" hangingPunct="1">
                        <a:lnSpc>
                          <a:spcPct val="150000"/>
                        </a:lnSpc>
                        <a:spcBef>
                          <a:spcPts val="450"/>
                        </a:spcBef>
                        <a:spcAft>
                          <a:spcPts val="800"/>
                        </a:spcAft>
                        <a:buNone/>
                      </a:pPr>
                      <a:r>
                        <a:rPr lang="en-US" sz="1350" b="0" kern="1200">
                          <a:solidFill>
                            <a:schemeClr val="tx1"/>
                          </a:solidFill>
                        </a:rPr>
                        <a:t>WBS</a:t>
                      </a:r>
                      <a:r>
                        <a:rPr lang="zh-CN" altLang="en-US" sz="1350" b="0" kern="1200">
                          <a:solidFill>
                            <a:schemeClr val="tx1"/>
                          </a:solidFill>
                        </a:rPr>
                        <a:t>各工作包之间的依赖关系是否明确与合理</a:t>
                      </a:r>
                      <a:endParaRPr lang="zh-CN" altLang="en-US" sz="1350" b="0" kern="120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55"/>
                        </a:spcBef>
                        <a:spcAft>
                          <a:spcPts val="800"/>
                        </a:spcAft>
                        <a:buNone/>
                      </a:pPr>
                      <a:r>
                        <a:rPr lang="en-US" sz="1350" b="0" kern="1200">
                          <a:solidFill>
                            <a:schemeClr val="tx1"/>
                          </a:solidFill>
                        </a:rPr>
                        <a:t>已完成</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55"/>
                        </a:spcBef>
                        <a:spcAft>
                          <a:spcPts val="800"/>
                        </a:spcAft>
                        <a:buNone/>
                      </a:pPr>
                      <a:r>
                        <a:rPr lang="en-US" sz="1350" b="0" kern="1200">
                          <a:solidFill>
                            <a:schemeClr val="tx1"/>
                          </a:solidFill>
                        </a:rPr>
                        <a:t>部分通过</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50"/>
                        </a:spcBef>
                        <a:spcAft>
                          <a:spcPts val="800"/>
                        </a:spcAft>
                        <a:buNone/>
                      </a:pPr>
                      <a:r>
                        <a:rPr lang="zh-CN" altLang="en-US" sz="1350" b="0" kern="1200">
                          <a:solidFill>
                            <a:schemeClr val="tx1"/>
                          </a:solidFill>
                        </a:rPr>
                        <a:t>依赖关系需进一步确认</a:t>
                      </a:r>
                      <a:endParaRPr lang="zh-CN" altLang="en-US" sz="1350" b="0" kern="120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3102861245"/>
                  </a:ext>
                </a:extLst>
              </a:tr>
              <a:tr h="313002">
                <a:tc>
                  <a:txBody>
                    <a:bodyPr/>
                    <a:lstStyle/>
                    <a:p>
                      <a:pPr marL="0" algn="ctr" defTabSz="685800" rtl="0" eaLnBrk="1" latinLnBrk="0" hangingPunct="1">
                        <a:lnSpc>
                          <a:spcPct val="150000"/>
                        </a:lnSpc>
                        <a:spcBef>
                          <a:spcPts val="460"/>
                        </a:spcBef>
                        <a:spcAft>
                          <a:spcPts val="800"/>
                        </a:spcAft>
                        <a:buNone/>
                      </a:pPr>
                      <a:r>
                        <a:rPr lang="en-US" sz="1350" b="0" kern="1200">
                          <a:solidFill>
                            <a:schemeClr val="tx1"/>
                          </a:solidFill>
                        </a:rPr>
                        <a:t>WBS</a:t>
                      </a:r>
                      <a:r>
                        <a:rPr lang="zh-CN" altLang="en-US" sz="1350" b="0" kern="1200">
                          <a:solidFill>
                            <a:schemeClr val="tx1"/>
                          </a:solidFill>
                        </a:rPr>
                        <a:t>各工作包所需的资源是否明确与合理</a:t>
                      </a:r>
                      <a:endParaRPr lang="zh-CN" altLang="en-US" sz="1350" b="0" kern="1200">
                        <a:solidFill>
                          <a:schemeClr val="tx1"/>
                        </a:solidFill>
                        <a:latin typeface="+mn-lt"/>
                        <a:ea typeface="+mn-ea"/>
                        <a:cs typeface="+mn-cs"/>
                      </a:endParaRPr>
                    </a:p>
                  </a:txBody>
                  <a:tcPr marL="0" marR="0" marT="0" marB="0">
                    <a:lnL w="12700" cap="flat" cmpd="sng" algn="ctr">
                      <a:noFill/>
                      <a:prstDash val="solid"/>
                      <a:round/>
                      <a:headEnd type="none" w="med" len="med"/>
                      <a:tailEnd type="none" w="med" len="med"/>
                    </a:lnL>
                  </a:tcPr>
                </a:tc>
                <a:tc>
                  <a:txBody>
                    <a:bodyPr/>
                    <a:lstStyle/>
                    <a:p>
                      <a:pPr marL="0" algn="ctr" defTabSz="685800" rtl="0" eaLnBrk="1" latinLnBrk="0" hangingPunct="1">
                        <a:lnSpc>
                          <a:spcPct val="150000"/>
                        </a:lnSpc>
                        <a:spcBef>
                          <a:spcPts val="470"/>
                        </a:spcBef>
                        <a:spcAft>
                          <a:spcPts val="800"/>
                        </a:spcAft>
                        <a:buNone/>
                      </a:pPr>
                      <a:r>
                        <a:rPr lang="en-US" sz="1350" b="0" kern="1200">
                          <a:solidFill>
                            <a:schemeClr val="tx1"/>
                          </a:solidFill>
                        </a:rPr>
                        <a:t>进行中</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55"/>
                        </a:spcBef>
                        <a:spcAft>
                          <a:spcPts val="800"/>
                        </a:spcAft>
                        <a:buNone/>
                      </a:pPr>
                      <a:r>
                        <a:rPr lang="en-US" sz="1350" b="0" kern="1200">
                          <a:solidFill>
                            <a:schemeClr val="tx1"/>
                          </a:solidFill>
                        </a:rPr>
                        <a:t>待改进</a:t>
                      </a:r>
                      <a:endParaRPr lang="zh-CN" altLang="en-US" sz="1350" b="0" kern="1200">
                        <a:solidFill>
                          <a:schemeClr val="tx1"/>
                        </a:solidFill>
                        <a:latin typeface="+mn-lt"/>
                        <a:ea typeface="+mn-ea"/>
                        <a:cs typeface="+mn-cs"/>
                      </a:endParaRPr>
                    </a:p>
                  </a:txBody>
                  <a:tcPr marL="0" marR="0" marT="0" marB="0"/>
                </a:tc>
                <a:tc>
                  <a:txBody>
                    <a:bodyPr/>
                    <a:lstStyle/>
                    <a:p>
                      <a:pPr marL="0" algn="ctr" defTabSz="685800" rtl="0" eaLnBrk="1" latinLnBrk="0" hangingPunct="1">
                        <a:lnSpc>
                          <a:spcPct val="150000"/>
                        </a:lnSpc>
                        <a:spcBef>
                          <a:spcPts val="460"/>
                        </a:spcBef>
                        <a:spcAft>
                          <a:spcPts val="800"/>
                        </a:spcAft>
                        <a:buNone/>
                      </a:pPr>
                      <a:r>
                        <a:rPr lang="zh-CN" altLang="en-US" sz="1350" b="0" kern="1200" dirty="0">
                          <a:solidFill>
                            <a:schemeClr val="tx1"/>
                          </a:solidFill>
                        </a:rPr>
                        <a:t>部分资源分配需要重新评估</a:t>
                      </a:r>
                      <a:endParaRPr lang="zh-CN" altLang="en-US" sz="1350" b="0" kern="1200" dirty="0">
                        <a:solidFill>
                          <a:schemeClr val="tx1"/>
                        </a:solidFill>
                        <a:latin typeface="+mn-lt"/>
                        <a:ea typeface="+mn-ea"/>
                        <a:cs typeface="+mn-cs"/>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852270076"/>
                  </a:ext>
                </a:extLst>
              </a:tr>
            </a:tbl>
          </a:graphicData>
        </a:graphic>
      </p:graphicFrame>
    </p:spTree>
    <p:custDataLst>
      <p:tags r:id="rId1"/>
    </p:custDataLst>
    <p:extLst>
      <p:ext uri="{BB962C8B-B14F-4D97-AF65-F5344CB8AC3E}">
        <p14:creationId xmlns:p14="http://schemas.microsoft.com/office/powerpoint/2010/main" val="4230424027"/>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E9A5592-C321-C035-4FB4-2F6763F27B6D}"/>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55AC0D1E-A791-1919-3E63-EB7F02F543D5}"/>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确认范围的成果</a:t>
            </a:r>
          </a:p>
        </p:txBody>
      </p:sp>
      <p:grpSp>
        <p:nvGrpSpPr>
          <p:cNvPr id="9" name="组合 8">
            <a:extLst>
              <a:ext uri="{FF2B5EF4-FFF2-40B4-BE49-F238E27FC236}">
                <a16:creationId xmlns:a16="http://schemas.microsoft.com/office/drawing/2014/main" id="{26FA264E-B65A-CF0F-1DB0-42748C12D56D}"/>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90534D6B-E61D-345A-393D-E0C81E34FC1F}"/>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533E5606-63B9-B320-1B25-D770BEA57742}"/>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7FCE3307-FCC3-D3AD-9E13-4D469DA681E3}"/>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EBD7A943-6284-17AA-D547-9DF245143920}"/>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1CADA7B0-7601-46CF-2273-F1A88BDF1F03}"/>
              </a:ext>
            </a:extLst>
          </p:cNvPr>
          <p:cNvSpPr txBox="1"/>
          <p:nvPr/>
        </p:nvSpPr>
        <p:spPr>
          <a:xfrm>
            <a:off x="201295" y="734699"/>
            <a:ext cx="8460105" cy="1945917"/>
          </a:xfrm>
          <a:prstGeom prst="rect">
            <a:avLst/>
          </a:prstGeom>
        </p:spPr>
        <p:txBody>
          <a:bodyPr wrap="square">
            <a:spAutoFit/>
          </a:bodyPr>
          <a:lstStyle/>
          <a:p>
            <a:pPr indent="457200" algn="just">
              <a:lnSpc>
                <a:spcPct val="140000"/>
              </a:lnSpc>
              <a:spcAft>
                <a:spcPts val="600"/>
              </a:spcAft>
              <a:defRPr/>
            </a:pPr>
            <a:r>
              <a:rPr lang="en-US" altLang="zh-CN" sz="1400" b="1" dirty="0"/>
              <a:t>1.</a:t>
            </a:r>
            <a:r>
              <a:rPr lang="zh-CN" altLang="en-US" sz="1400" b="1" dirty="0"/>
              <a:t>验收的可交付成果</a:t>
            </a:r>
            <a:endParaRPr lang="en-US" altLang="zh-CN" sz="1400" b="1" dirty="0"/>
          </a:p>
          <a:p>
            <a:pPr indent="457200" algn="just">
              <a:lnSpc>
                <a:spcPct val="140000"/>
              </a:lnSpc>
              <a:spcAft>
                <a:spcPts val="600"/>
              </a:spcAft>
              <a:defRPr/>
            </a:pPr>
            <a:r>
              <a:rPr lang="zh-CN" altLang="en-US" sz="1400" dirty="0"/>
              <a:t>验收的可交付成果是指通过客户或项目发起人正式签字批准并符合验收标准的交付成果。此外</a:t>
            </a:r>
            <a:r>
              <a:rPr lang="en-US" altLang="zh-CN" sz="1400" dirty="0"/>
              <a:t>,</a:t>
            </a:r>
            <a:r>
              <a:rPr lang="zh-CN" altLang="en-US" sz="1400" dirty="0"/>
              <a:t>不同可交付成果的关系如图</a:t>
            </a:r>
            <a:r>
              <a:rPr lang="en-US" altLang="zh-CN" sz="1400" dirty="0"/>
              <a:t>4-6</a:t>
            </a:r>
            <a:r>
              <a:rPr lang="zh-CN" altLang="en-US" sz="1400" dirty="0"/>
              <a:t>所示</a:t>
            </a:r>
            <a:r>
              <a:rPr lang="en-US" altLang="zh-CN" sz="1400" dirty="0"/>
              <a:t>,</a:t>
            </a:r>
            <a:r>
              <a:rPr lang="zh-CN" altLang="en-US" sz="1400" dirty="0"/>
              <a:t>可交付成果是在项目执行过程中产出的具体成果。项目团队会通过质量控制对可交付成果进行核实</a:t>
            </a:r>
            <a:r>
              <a:rPr lang="en-US" altLang="zh-CN" sz="1400" dirty="0"/>
              <a:t>,</a:t>
            </a:r>
            <a:r>
              <a:rPr lang="zh-CN" altLang="en-US" sz="1400" dirty="0"/>
              <a:t>以确保其正确性</a:t>
            </a:r>
            <a:r>
              <a:rPr lang="en-US" altLang="zh-CN" sz="1400" dirty="0"/>
              <a:t>,</a:t>
            </a:r>
            <a:r>
              <a:rPr lang="zh-CN" altLang="en-US" sz="1400" dirty="0"/>
              <a:t>进而产生核实的可交付成果。随后</a:t>
            </a:r>
            <a:r>
              <a:rPr lang="en-US" altLang="zh-CN" sz="1400" dirty="0"/>
              <a:t>,</a:t>
            </a:r>
            <a:r>
              <a:rPr lang="zh-CN" altLang="en-US" sz="1400" dirty="0"/>
              <a:t>将核实的可交付成果提交给客户或发起人进行正式验收和确认</a:t>
            </a:r>
            <a:r>
              <a:rPr lang="en-US" altLang="zh-CN" sz="1400" dirty="0"/>
              <a:t>,</a:t>
            </a:r>
            <a:r>
              <a:rPr lang="zh-CN" altLang="en-US" sz="1400" dirty="0"/>
              <a:t>最终形成验收的可交付成果。在项目或阶段结束时</a:t>
            </a:r>
            <a:r>
              <a:rPr lang="en-US" altLang="zh-CN" sz="1400" dirty="0"/>
              <a:t>,</a:t>
            </a:r>
            <a:r>
              <a:rPr lang="zh-CN" altLang="en-US" sz="1400" dirty="0"/>
              <a:t>最终产品、所有交付成果或项目的核心输出会正式移交给客户或发起人。</a:t>
            </a:r>
            <a:endParaRPr lang="en-US" altLang="zh-CN" sz="1400" dirty="0"/>
          </a:p>
        </p:txBody>
      </p:sp>
      <p:pic>
        <p:nvPicPr>
          <p:cNvPr id="1026" name="Picture 2">
            <a:extLst>
              <a:ext uri="{FF2B5EF4-FFF2-40B4-BE49-F238E27FC236}">
                <a16:creationId xmlns:a16="http://schemas.microsoft.com/office/drawing/2014/main" id="{BD12CE3E-DA30-7390-40AC-D4C33FEC68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9688" y="2923540"/>
            <a:ext cx="5629275" cy="16287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096882432"/>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A09C66-AB2F-DC5C-903A-28ADF253B905}"/>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47976882-D29B-6CB9-D255-F4132A125E8C}"/>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确认范围的成果</a:t>
            </a:r>
          </a:p>
        </p:txBody>
      </p:sp>
      <p:grpSp>
        <p:nvGrpSpPr>
          <p:cNvPr id="9" name="组合 8">
            <a:extLst>
              <a:ext uri="{FF2B5EF4-FFF2-40B4-BE49-F238E27FC236}">
                <a16:creationId xmlns:a16="http://schemas.microsoft.com/office/drawing/2014/main" id="{12C311CD-3B0E-0271-FD56-4A3CD8111610}"/>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4755A6FC-7431-A473-B4F5-F9BA57E79A25}"/>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C6BDE80A-02C6-4A91-0D88-490EF21B64E8}"/>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A5B956C6-9A7B-C497-D9DC-7D9D3ABF684C}"/>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789F1D55-3B2A-765E-5FBA-C2088A2535E0}"/>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0CCFE11C-3387-5094-ABB3-8A5C4327EAC6}"/>
              </a:ext>
            </a:extLst>
          </p:cNvPr>
          <p:cNvSpPr txBox="1"/>
          <p:nvPr/>
        </p:nvSpPr>
        <p:spPr>
          <a:xfrm>
            <a:off x="201295" y="734699"/>
            <a:ext cx="8460105" cy="3460178"/>
          </a:xfrm>
          <a:prstGeom prst="rect">
            <a:avLst/>
          </a:prstGeom>
        </p:spPr>
        <p:txBody>
          <a:bodyPr wrap="square">
            <a:spAutoFit/>
          </a:bodyPr>
          <a:lstStyle/>
          <a:p>
            <a:pPr indent="457200" algn="just">
              <a:lnSpc>
                <a:spcPct val="140000"/>
              </a:lnSpc>
              <a:spcAft>
                <a:spcPts val="600"/>
              </a:spcAft>
              <a:defRPr/>
            </a:pPr>
            <a:r>
              <a:rPr lang="en-US" altLang="zh-CN" sz="1400" b="1" dirty="0"/>
              <a:t>2.</a:t>
            </a:r>
            <a:r>
              <a:rPr lang="zh-CN" altLang="en-US" sz="1400" b="1" dirty="0"/>
              <a:t>工作绩效信息</a:t>
            </a:r>
            <a:endParaRPr lang="en-US" altLang="zh-CN" sz="1400" b="1" dirty="0"/>
          </a:p>
          <a:p>
            <a:pPr indent="457200" algn="just">
              <a:lnSpc>
                <a:spcPct val="140000"/>
              </a:lnSpc>
              <a:spcAft>
                <a:spcPts val="600"/>
              </a:spcAft>
              <a:defRPr/>
            </a:pPr>
            <a:r>
              <a:rPr lang="zh-CN" altLang="en-US" sz="1400" dirty="0"/>
              <a:t>工作绩效信息用于反映项目执行过程中实际进展和成果的详细数据和信息。对各种工作绩效数据进行分析和整理</a:t>
            </a:r>
            <a:r>
              <a:rPr lang="en-US" altLang="zh-CN" sz="1400" dirty="0"/>
              <a:t>,</a:t>
            </a:r>
            <a:r>
              <a:rPr lang="zh-CN" altLang="en-US" sz="1400" dirty="0"/>
              <a:t>并及时记录下来传达给干系人。工作绩效信息通常来源于工作绩效数据的分析</a:t>
            </a:r>
            <a:r>
              <a:rPr lang="en-US" altLang="zh-CN" sz="1400" dirty="0"/>
              <a:t>,</a:t>
            </a:r>
            <a:r>
              <a:rPr lang="zh-CN" altLang="en-US" sz="1400" dirty="0"/>
              <a:t>作为输入进一步形成工作绩效报告</a:t>
            </a:r>
            <a:r>
              <a:rPr lang="en-US" altLang="zh-CN" sz="1400" dirty="0"/>
              <a:t>,</a:t>
            </a:r>
            <a:r>
              <a:rPr lang="zh-CN" altLang="en-US" sz="1400" dirty="0"/>
              <a:t>用于与干系人沟通和展示项目进展。</a:t>
            </a:r>
            <a:endParaRPr lang="en-US" altLang="zh-CN" sz="1400" dirty="0"/>
          </a:p>
          <a:p>
            <a:pPr indent="457200" algn="just">
              <a:lnSpc>
                <a:spcPct val="140000"/>
              </a:lnSpc>
              <a:spcAft>
                <a:spcPts val="600"/>
              </a:spcAft>
              <a:defRPr/>
            </a:pPr>
            <a:r>
              <a:rPr lang="en-US" altLang="zh-CN" sz="1400" b="1" dirty="0"/>
              <a:t>3.</a:t>
            </a:r>
            <a:r>
              <a:rPr lang="zh-CN" altLang="en-US" sz="1400" b="1" dirty="0"/>
              <a:t>变更请求</a:t>
            </a:r>
            <a:endParaRPr lang="en-US" altLang="zh-CN" sz="1400" b="1" dirty="0"/>
          </a:p>
          <a:p>
            <a:pPr indent="457200" algn="just">
              <a:lnSpc>
                <a:spcPct val="140000"/>
              </a:lnSpc>
              <a:spcAft>
                <a:spcPts val="600"/>
              </a:spcAft>
              <a:defRPr/>
            </a:pPr>
            <a:r>
              <a:rPr lang="zh-CN" altLang="en-US" sz="1400" dirty="0"/>
              <a:t>对已经完成但未通过正式验收的可交付成果</a:t>
            </a:r>
            <a:r>
              <a:rPr lang="en-US" altLang="zh-CN" sz="1400" dirty="0"/>
              <a:t>,</a:t>
            </a:r>
            <a:r>
              <a:rPr lang="zh-CN" altLang="en-US" sz="1400" dirty="0"/>
              <a:t>分析其未通过验收的原因。可根据需要提交变更请求</a:t>
            </a:r>
            <a:r>
              <a:rPr lang="en-US" altLang="zh-CN" sz="1400" dirty="0"/>
              <a:t>,</a:t>
            </a:r>
            <a:r>
              <a:rPr lang="zh-CN" altLang="en-US" sz="1400" dirty="0"/>
              <a:t>开展相应的缺陷补救工作。这类变更通常旨在提升可交付成果的符合性</a:t>
            </a:r>
            <a:r>
              <a:rPr lang="en-US" altLang="zh-CN" sz="1400" dirty="0"/>
              <a:t>,</a:t>
            </a:r>
            <a:r>
              <a:rPr lang="zh-CN" altLang="en-US" sz="1400" dirty="0"/>
              <a:t>以满足项目标准和用户需求。</a:t>
            </a:r>
            <a:endParaRPr lang="en-US" altLang="zh-CN" sz="1400" dirty="0"/>
          </a:p>
          <a:p>
            <a:pPr indent="457200" algn="just">
              <a:lnSpc>
                <a:spcPct val="140000"/>
              </a:lnSpc>
              <a:spcAft>
                <a:spcPts val="600"/>
              </a:spcAft>
              <a:defRPr/>
            </a:pPr>
            <a:r>
              <a:rPr lang="en-US" altLang="zh-CN" sz="1400" b="1" dirty="0"/>
              <a:t>4.</a:t>
            </a:r>
            <a:r>
              <a:rPr lang="zh-CN" altLang="en-US" sz="1400" b="1" dirty="0"/>
              <a:t>更新的项目文件</a:t>
            </a:r>
            <a:endParaRPr lang="en-US" altLang="zh-CN" sz="1400" b="1" dirty="0"/>
          </a:p>
          <a:p>
            <a:pPr indent="457200" algn="just">
              <a:lnSpc>
                <a:spcPct val="140000"/>
              </a:lnSpc>
              <a:spcAft>
                <a:spcPts val="600"/>
              </a:spcAft>
              <a:defRPr/>
            </a:pPr>
            <a:r>
              <a:rPr lang="zh-CN" altLang="en-US" sz="1400" dirty="0"/>
              <a:t>在确认范围的过程中</a:t>
            </a:r>
            <a:r>
              <a:rPr lang="en-US" altLang="zh-CN" sz="1400" dirty="0"/>
              <a:t>,</a:t>
            </a:r>
            <a:r>
              <a:rPr lang="zh-CN" altLang="en-US" sz="1400" dirty="0"/>
              <a:t>根据实际验收的结果可能更新需求文件、需求跟踪矩阵和经验教训登记册等项目文件。</a:t>
            </a:r>
            <a:endParaRPr lang="en-US" altLang="zh-CN" sz="1400" dirty="0"/>
          </a:p>
        </p:txBody>
      </p:sp>
    </p:spTree>
    <p:custDataLst>
      <p:tags r:id="rId1"/>
    </p:custDataLst>
    <p:extLst>
      <p:ext uri="{BB962C8B-B14F-4D97-AF65-F5344CB8AC3E}">
        <p14:creationId xmlns:p14="http://schemas.microsoft.com/office/powerpoint/2010/main" val="3270142581"/>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3666B72-0EF5-9F78-F62B-50DBC4E40513}"/>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441081BA-9BBD-310C-EFDB-D066F9199CF0}"/>
              </a:ext>
            </a:extLst>
          </p:cNvPr>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a:extLst>
              <a:ext uri="{FF2B5EF4-FFF2-40B4-BE49-F238E27FC236}">
                <a16:creationId xmlns:a16="http://schemas.microsoft.com/office/drawing/2014/main" id="{F49DED77-5E7E-50F2-C523-41F6A4405F10}"/>
              </a:ext>
            </a:extLst>
          </p:cNvPr>
          <p:cNvSpPr txBox="1"/>
          <p:nvPr>
            <p:custDataLst>
              <p:tags r:id="rId1"/>
            </p:custDataLst>
          </p:nvPr>
        </p:nvSpPr>
        <p:spPr>
          <a:xfrm>
            <a:off x="3421030" y="1873349"/>
            <a:ext cx="6525895" cy="646331"/>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控制范围</a:t>
            </a:r>
          </a:p>
        </p:txBody>
      </p:sp>
      <p:cxnSp>
        <p:nvCxnSpPr>
          <p:cNvPr id="31" name="直接连接符 30">
            <a:extLst>
              <a:ext uri="{FF2B5EF4-FFF2-40B4-BE49-F238E27FC236}">
                <a16:creationId xmlns:a16="http://schemas.microsoft.com/office/drawing/2014/main" id="{C5AEA442-BED4-4E00-AD06-1FA85E62DB98}"/>
              </a:ext>
            </a:extLst>
          </p:cNvPr>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a:extLst>
              <a:ext uri="{FF2B5EF4-FFF2-40B4-BE49-F238E27FC236}">
                <a16:creationId xmlns:a16="http://schemas.microsoft.com/office/drawing/2014/main" id="{10D12A6A-C104-8CE4-1D74-CAA042145560}"/>
              </a:ext>
            </a:extLst>
          </p:cNvPr>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a:extLst>
              <a:ext uri="{FF2B5EF4-FFF2-40B4-BE49-F238E27FC236}">
                <a16:creationId xmlns:a16="http://schemas.microsoft.com/office/drawing/2014/main" id="{8C255C04-8DC7-5EA0-5B4B-1F9271884944}"/>
              </a:ext>
            </a:extLst>
          </p:cNvPr>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07</a:t>
            </a:r>
          </a:p>
        </p:txBody>
      </p:sp>
    </p:spTree>
    <p:extLst>
      <p:ext uri="{BB962C8B-B14F-4D97-AF65-F5344CB8AC3E}">
        <p14:creationId xmlns:p14="http://schemas.microsoft.com/office/powerpoint/2010/main" val="228778512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3CD49D5-75FC-ECA4-CB09-48108BF82D23}"/>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7EEBA2C0-24D4-BB4C-17F5-7219E5AADA3D}"/>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控制范围</a:t>
            </a:r>
          </a:p>
        </p:txBody>
      </p:sp>
      <p:grpSp>
        <p:nvGrpSpPr>
          <p:cNvPr id="9" name="组合 8">
            <a:extLst>
              <a:ext uri="{FF2B5EF4-FFF2-40B4-BE49-F238E27FC236}">
                <a16:creationId xmlns:a16="http://schemas.microsoft.com/office/drawing/2014/main" id="{ED8EE6BA-64C5-6C05-4712-04088FA0F2BD}"/>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E4F7F9D5-D01A-6BF1-A52A-57A341C8E32D}"/>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D074C468-F320-14DD-1B8B-C6EA27147366}"/>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3C0BCC5C-D9C1-3EC4-14D5-699D6CBDCEC0}"/>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5C0B9A77-0A5A-1CD7-5FF1-8DA31BB4DC86}"/>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a:extLst>
              <a:ext uri="{FF2B5EF4-FFF2-40B4-BE49-F238E27FC236}">
                <a16:creationId xmlns:a16="http://schemas.microsoft.com/office/drawing/2014/main" id="{2B0950EA-ED44-8C1A-0728-1743FC036352}"/>
              </a:ext>
            </a:extLst>
          </p:cNvPr>
          <p:cNvSpPr/>
          <p:nvPr/>
        </p:nvSpPr>
        <p:spPr>
          <a:xfrm>
            <a:off x="375920" y="773430"/>
            <a:ext cx="8216265" cy="1490772"/>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a:extLst>
              <a:ext uri="{FF2B5EF4-FFF2-40B4-BE49-F238E27FC236}">
                <a16:creationId xmlns:a16="http://schemas.microsoft.com/office/drawing/2014/main" id="{16C01F65-BF9D-1341-2EB1-9DCB8DCBDA56}"/>
              </a:ext>
            </a:extLst>
          </p:cNvPr>
          <p:cNvSpPr txBox="1"/>
          <p:nvPr/>
        </p:nvSpPr>
        <p:spPr>
          <a:xfrm>
            <a:off x="546123" y="820905"/>
            <a:ext cx="7842097" cy="1250342"/>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控制范围是监督项目和产品的范围状态</a:t>
            </a:r>
            <a:r>
              <a:rPr lang="en-US" altLang="zh-CN" sz="1400" dirty="0"/>
              <a:t>,</a:t>
            </a:r>
            <a:r>
              <a:rPr lang="zh-CN" altLang="en-US" sz="1400" dirty="0"/>
              <a:t>管理范围基准变更的过程。控制范围在整个项目期间保持对范围基准的维护</a:t>
            </a:r>
            <a:r>
              <a:rPr lang="en-US" altLang="zh-CN" sz="1400" dirty="0"/>
              <a:t>,</a:t>
            </a:r>
            <a:r>
              <a:rPr lang="zh-CN" altLang="en-US" sz="1400" dirty="0"/>
              <a:t>防止未授权的变更影响项目的范围</a:t>
            </a:r>
            <a:r>
              <a:rPr lang="en-US" altLang="zh-CN" sz="1400" dirty="0"/>
              <a:t>,</a:t>
            </a:r>
            <a:r>
              <a:rPr lang="zh-CN" altLang="en-US" sz="1400" dirty="0"/>
              <a:t>同时对必要的变更进行正式审批和管理。本过程的主要作用是保持项目范围与目标一致</a:t>
            </a:r>
            <a:r>
              <a:rPr lang="en-US" altLang="zh-CN" sz="1400" dirty="0"/>
              <a:t>,</a:t>
            </a:r>
            <a:r>
              <a:rPr lang="zh-CN" altLang="en-US" sz="1400" dirty="0"/>
              <a:t>防止不必要的范围蔓延和资源浪费。</a:t>
            </a:r>
            <a:endParaRPr lang="en-US" altLang="zh-CN" sz="1400" dirty="0"/>
          </a:p>
          <a:p>
            <a:pPr marL="285750" indent="-285750" algn="just">
              <a:lnSpc>
                <a:spcPct val="140000"/>
              </a:lnSpc>
              <a:spcAft>
                <a:spcPts val="600"/>
              </a:spcAft>
              <a:buFont typeface="Arial" panose="020B0604020202020204" pitchFamily="34" charset="0"/>
              <a:buChar char="•"/>
              <a:defRPr/>
            </a:pPr>
            <a:r>
              <a:rPr lang="zh-CN" altLang="en-US" sz="1400" dirty="0"/>
              <a:t>本过程需要在整个项目期间开展。</a:t>
            </a:r>
            <a:endParaRPr lang="en-US" altLang="zh-CN" sz="1400" dirty="0"/>
          </a:p>
        </p:txBody>
      </p:sp>
      <p:sp>
        <p:nvSpPr>
          <p:cNvPr id="11" name="文本框 10">
            <a:extLst>
              <a:ext uri="{FF2B5EF4-FFF2-40B4-BE49-F238E27FC236}">
                <a16:creationId xmlns:a16="http://schemas.microsoft.com/office/drawing/2014/main" id="{0729B270-C91A-E7AA-B0D0-ABA4681F704C}"/>
              </a:ext>
            </a:extLst>
          </p:cNvPr>
          <p:cNvSpPr txBox="1"/>
          <p:nvPr/>
        </p:nvSpPr>
        <p:spPr>
          <a:xfrm>
            <a:off x="201295" y="2642982"/>
            <a:ext cx="8390890" cy="1301767"/>
          </a:xfrm>
          <a:prstGeom prst="rect">
            <a:avLst/>
          </a:prstGeom>
          <a:noFill/>
        </p:spPr>
        <p:txBody>
          <a:bodyPr wrap="square">
            <a:spAutoFit/>
          </a:bodyPr>
          <a:lstStyle/>
          <a:p>
            <a:pPr indent="457200">
              <a:lnSpc>
                <a:spcPct val="150000"/>
              </a:lnSpc>
            </a:pPr>
            <a:r>
              <a:rPr lang="zh-CN" altLang="en-US" dirty="0"/>
              <a:t>在控制范围的过程中</a:t>
            </a:r>
            <a:r>
              <a:rPr lang="en-US" altLang="zh-CN" dirty="0"/>
              <a:t>,</a:t>
            </a:r>
            <a:r>
              <a:rPr lang="zh-CN" altLang="en-US" dirty="0"/>
              <a:t>根据项目管理计划</a:t>
            </a:r>
            <a:r>
              <a:rPr lang="en-US" altLang="zh-CN" dirty="0"/>
              <a:t>(</a:t>
            </a:r>
            <a:r>
              <a:rPr lang="zh-CN" altLang="en-US" dirty="0"/>
              <a:t>范围管理计划、需求管理计划、范围基准、变更管理计划、配置管理计划、绩效测量基准等</a:t>
            </a:r>
            <a:r>
              <a:rPr lang="en-US" altLang="zh-CN" dirty="0"/>
              <a:t>)</a:t>
            </a:r>
            <a:r>
              <a:rPr lang="zh-CN" altLang="en-US" dirty="0"/>
              <a:t>、项目文件</a:t>
            </a:r>
            <a:r>
              <a:rPr lang="en-US" altLang="zh-CN" dirty="0"/>
              <a:t>(</a:t>
            </a:r>
            <a:r>
              <a:rPr lang="zh-CN" altLang="en-US" dirty="0"/>
              <a:t>需求文件、需求跟踪矩阵、经验教训登记册等</a:t>
            </a:r>
            <a:r>
              <a:rPr lang="en-US" altLang="zh-CN" dirty="0"/>
              <a:t>)</a:t>
            </a:r>
            <a:r>
              <a:rPr lang="zh-CN" altLang="en-US" dirty="0"/>
              <a:t>、工作绩效数据、组织过程资产等输入内容</a:t>
            </a:r>
            <a:r>
              <a:rPr lang="en-US" altLang="zh-CN" dirty="0"/>
              <a:t>,</a:t>
            </a:r>
            <a:r>
              <a:rPr lang="zh-CN" altLang="en-US" dirty="0"/>
              <a:t>通过范围变更控制系统和偏差分析等方法</a:t>
            </a:r>
            <a:r>
              <a:rPr lang="en-US" altLang="zh-CN" dirty="0"/>
              <a:t>,</a:t>
            </a:r>
            <a:r>
              <a:rPr lang="zh-CN" altLang="en-US" dirty="0"/>
              <a:t>形成工作绩效信息、变更请求、更新的项目管理计划和更新的项目文件。</a:t>
            </a:r>
          </a:p>
        </p:txBody>
      </p:sp>
    </p:spTree>
    <p:custDataLst>
      <p:tags r:id="rId1"/>
    </p:custDataLst>
    <p:extLst>
      <p:ext uri="{BB962C8B-B14F-4D97-AF65-F5344CB8AC3E}">
        <p14:creationId xmlns:p14="http://schemas.microsoft.com/office/powerpoint/2010/main" val="825265215"/>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45C1E20-87E7-1C9F-37BC-809EBBC68FAE}"/>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B5B93A1C-2AFB-47AE-847E-31D55FF390B9}"/>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控制范围的方法</a:t>
            </a:r>
          </a:p>
        </p:txBody>
      </p:sp>
      <p:grpSp>
        <p:nvGrpSpPr>
          <p:cNvPr id="9" name="组合 8">
            <a:extLst>
              <a:ext uri="{FF2B5EF4-FFF2-40B4-BE49-F238E27FC236}">
                <a16:creationId xmlns:a16="http://schemas.microsoft.com/office/drawing/2014/main" id="{B4E93538-07CA-DB10-B82F-61A4834396F2}"/>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A1E4DCEA-23A9-10A8-5E51-6AE2A7DCF1AE}"/>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37CE0CE2-0D1A-293E-C347-71C412D65147}"/>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8D0680EF-D563-16E8-7FF3-866CC946E559}"/>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72AE0AAD-F182-8E4E-7AA1-03873C7830F8}"/>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11" name="文本框 10">
            <a:extLst>
              <a:ext uri="{FF2B5EF4-FFF2-40B4-BE49-F238E27FC236}">
                <a16:creationId xmlns:a16="http://schemas.microsoft.com/office/drawing/2014/main" id="{16D9E03F-A012-7E45-6FA4-8DAA709938D6}"/>
              </a:ext>
            </a:extLst>
          </p:cNvPr>
          <p:cNvSpPr txBox="1"/>
          <p:nvPr/>
        </p:nvSpPr>
        <p:spPr>
          <a:xfrm>
            <a:off x="277177" y="797249"/>
            <a:ext cx="8390890" cy="4418004"/>
          </a:xfrm>
          <a:prstGeom prst="rect">
            <a:avLst/>
          </a:prstGeom>
          <a:noFill/>
        </p:spPr>
        <p:txBody>
          <a:bodyPr wrap="square">
            <a:spAutoFit/>
          </a:bodyPr>
          <a:lstStyle/>
          <a:p>
            <a:pPr indent="457200">
              <a:lnSpc>
                <a:spcPct val="150000"/>
              </a:lnSpc>
            </a:pPr>
            <a:r>
              <a:rPr lang="en-US" altLang="zh-CN" b="1" dirty="0"/>
              <a:t>1.</a:t>
            </a:r>
            <a:r>
              <a:rPr lang="zh-CN" altLang="en-US" b="1" dirty="0"/>
              <a:t>范围变更控制系统</a:t>
            </a:r>
            <a:endParaRPr lang="en-US" altLang="zh-CN" b="1" dirty="0"/>
          </a:p>
          <a:p>
            <a:pPr indent="457200">
              <a:lnSpc>
                <a:spcPct val="150000"/>
              </a:lnSpc>
            </a:pPr>
            <a:r>
              <a:rPr lang="zh-CN" altLang="en-US" dirty="0">
                <a:solidFill>
                  <a:srgbClr val="C00000"/>
                </a:solidFill>
              </a:rPr>
              <a:t>范围变更控制系统</a:t>
            </a:r>
            <a:r>
              <a:rPr lang="zh-CN" altLang="en-US" dirty="0"/>
              <a:t>是一套用于规范和管理项目范围变更的流程与工具</a:t>
            </a:r>
            <a:r>
              <a:rPr lang="en-US" altLang="zh-CN" dirty="0"/>
              <a:t>,</a:t>
            </a:r>
            <a:r>
              <a:rPr lang="zh-CN" altLang="en-US" dirty="0"/>
              <a:t>通过标准化的变更申请、评估、审批、记录和监控机制</a:t>
            </a:r>
            <a:r>
              <a:rPr lang="en-US" altLang="zh-CN" dirty="0"/>
              <a:t>,</a:t>
            </a:r>
            <a:r>
              <a:rPr lang="zh-CN" altLang="en-US" dirty="0"/>
              <a:t>实现对项目范围的系统化管理。其控制流程确保每项范围调整都经过严格的评估、批准和记录</a:t>
            </a:r>
            <a:r>
              <a:rPr lang="en-US" altLang="zh-CN" dirty="0"/>
              <a:t>,</a:t>
            </a:r>
            <a:r>
              <a:rPr lang="zh-CN" altLang="en-US" dirty="0"/>
              <a:t>防止不必要的变更影响项目的进度、成本和质量。该流程能够帮助项目团队有效地管理变更请求</a:t>
            </a:r>
            <a:r>
              <a:rPr lang="en-US" altLang="zh-CN" dirty="0"/>
              <a:t>,</a:t>
            </a:r>
            <a:r>
              <a:rPr lang="zh-CN" altLang="en-US" dirty="0"/>
              <a:t>保证变更的合理性</a:t>
            </a:r>
            <a:r>
              <a:rPr lang="en-US" altLang="zh-CN" dirty="0"/>
              <a:t>,</a:t>
            </a:r>
            <a:r>
              <a:rPr lang="zh-CN" altLang="en-US" dirty="0"/>
              <a:t>使项目在受控范围内推进</a:t>
            </a:r>
            <a:r>
              <a:rPr lang="en-US" altLang="zh-CN" dirty="0"/>
              <a:t>,</a:t>
            </a:r>
            <a:r>
              <a:rPr lang="zh-CN" altLang="en-US" dirty="0"/>
              <a:t>最终使交付的成果符合需求和质量标准。</a:t>
            </a:r>
            <a:endParaRPr lang="en-US" altLang="zh-CN" dirty="0"/>
          </a:p>
          <a:p>
            <a:pPr indent="457200">
              <a:lnSpc>
                <a:spcPct val="150000"/>
              </a:lnSpc>
            </a:pPr>
            <a:r>
              <a:rPr lang="zh-CN" altLang="en-US" dirty="0"/>
              <a:t>范围变更控制通常遵循以下标准化流程。</a:t>
            </a:r>
            <a:endParaRPr lang="en-US" altLang="zh-CN" dirty="0"/>
          </a:p>
          <a:p>
            <a:pPr indent="457200">
              <a:lnSpc>
                <a:spcPct val="150000"/>
              </a:lnSpc>
            </a:pPr>
            <a:r>
              <a:rPr lang="en-US" altLang="zh-CN" dirty="0"/>
              <a:t>(1)</a:t>
            </a:r>
            <a:r>
              <a:rPr lang="zh-CN" altLang="en-US" dirty="0">
                <a:solidFill>
                  <a:srgbClr val="C00000"/>
                </a:solidFill>
              </a:rPr>
              <a:t>变更请求提出</a:t>
            </a:r>
            <a:r>
              <a:rPr lang="en-US" altLang="zh-CN" dirty="0"/>
              <a:t>:</a:t>
            </a:r>
            <a:r>
              <a:rPr lang="zh-CN" altLang="en-US" dirty="0"/>
              <a:t>项目团队成员或客户等干系人识别出需求变化并提出正式的项目变更请求表</a:t>
            </a:r>
            <a:r>
              <a:rPr lang="en-US" altLang="zh-CN" dirty="0"/>
              <a:t>(</a:t>
            </a:r>
            <a:r>
              <a:rPr lang="zh-CN" altLang="en-US" dirty="0"/>
              <a:t>见表</a:t>
            </a:r>
            <a:r>
              <a:rPr lang="en-US" altLang="zh-CN" dirty="0"/>
              <a:t>4-7),</a:t>
            </a:r>
            <a:r>
              <a:rPr lang="zh-CN" altLang="en-US" dirty="0"/>
              <a:t>详细说明变更的原因、内容和可能影响。</a:t>
            </a:r>
            <a:endParaRPr lang="en-US" altLang="zh-CN" dirty="0"/>
          </a:p>
          <a:p>
            <a:pPr indent="457200">
              <a:lnSpc>
                <a:spcPct val="150000"/>
              </a:lnSpc>
            </a:pPr>
            <a:r>
              <a:rPr lang="en-US" altLang="zh-CN" dirty="0"/>
              <a:t>(2)</a:t>
            </a:r>
            <a:r>
              <a:rPr lang="zh-CN" altLang="en-US" dirty="0">
                <a:solidFill>
                  <a:srgbClr val="C00000"/>
                </a:solidFill>
              </a:rPr>
              <a:t>变更影响评估</a:t>
            </a:r>
            <a:r>
              <a:rPr lang="en-US" altLang="zh-CN" dirty="0"/>
              <a:t>:</a:t>
            </a:r>
            <a:r>
              <a:rPr lang="zh-CN" altLang="en-US" dirty="0"/>
              <a:t>项目经理和项目团队识别受变更影响的配置项</a:t>
            </a:r>
            <a:r>
              <a:rPr lang="en-US" altLang="zh-CN" dirty="0"/>
              <a:t>,</a:t>
            </a:r>
            <a:r>
              <a:rPr lang="zh-CN" altLang="en-US" dirty="0"/>
              <a:t>全面评估其对项目范围、进度、成本、质量和风险的潜在影响</a:t>
            </a:r>
            <a:r>
              <a:rPr lang="en-US" altLang="zh-CN" dirty="0"/>
              <a:t>,</a:t>
            </a:r>
            <a:r>
              <a:rPr lang="zh-CN" altLang="en-US" dirty="0"/>
              <a:t>并与相关干系人讨论可能的影响和调整方案。</a:t>
            </a:r>
            <a:endParaRPr lang="en-US" altLang="zh-CN" dirty="0"/>
          </a:p>
          <a:p>
            <a:pPr indent="457200">
              <a:lnSpc>
                <a:spcPct val="150000"/>
              </a:lnSpc>
            </a:pPr>
            <a:r>
              <a:rPr lang="en-US" altLang="zh-CN" dirty="0"/>
              <a:t>(3)</a:t>
            </a:r>
            <a:r>
              <a:rPr lang="zh-CN" altLang="en-US" dirty="0">
                <a:solidFill>
                  <a:srgbClr val="C00000"/>
                </a:solidFill>
              </a:rPr>
              <a:t>变更审查与批准</a:t>
            </a:r>
            <a:r>
              <a:rPr lang="en-US" altLang="zh-CN" dirty="0"/>
              <a:t>:</a:t>
            </a:r>
            <a:r>
              <a:rPr lang="zh-CN" altLang="en-US" dirty="0"/>
              <a:t>变更控制委员会</a:t>
            </a:r>
            <a:r>
              <a:rPr lang="en-US" altLang="zh-CN" dirty="0"/>
              <a:t>(</a:t>
            </a:r>
            <a:r>
              <a:rPr lang="en-US" altLang="zh-CN" dirty="0" err="1"/>
              <a:t>changecontrolboard,CCB</a:t>
            </a:r>
            <a:r>
              <a:rPr lang="en-US" altLang="zh-CN" dirty="0"/>
              <a:t>)</a:t>
            </a:r>
            <a:r>
              <a:rPr lang="zh-CN" altLang="en-US" dirty="0"/>
              <a:t>根据评估结果审核变更请求</a:t>
            </a:r>
            <a:r>
              <a:rPr lang="en-US" altLang="zh-CN" dirty="0"/>
              <a:t>,</a:t>
            </a:r>
            <a:r>
              <a:rPr lang="zh-CN" altLang="en-US" dirty="0"/>
              <a:t>决定是否批准、拒绝或调整变更。未通过的变更不进入执行阶段。</a:t>
            </a:r>
            <a:endParaRPr lang="en-US" altLang="zh-CN" dirty="0"/>
          </a:p>
          <a:p>
            <a:pPr indent="457200">
              <a:lnSpc>
                <a:spcPct val="150000"/>
              </a:lnSpc>
            </a:pPr>
            <a:r>
              <a:rPr lang="en-US" altLang="zh-CN" dirty="0"/>
              <a:t>(4)</a:t>
            </a:r>
            <a:r>
              <a:rPr lang="zh-CN" altLang="en-US" dirty="0">
                <a:solidFill>
                  <a:srgbClr val="C00000"/>
                </a:solidFill>
              </a:rPr>
              <a:t>更新范围基准和配置项状态</a:t>
            </a:r>
            <a:r>
              <a:rPr lang="en-US" altLang="zh-CN" dirty="0"/>
              <a:t>:</a:t>
            </a:r>
            <a:r>
              <a:rPr lang="zh-CN" altLang="en-US" dirty="0"/>
              <a:t>若变更批准</a:t>
            </a:r>
            <a:r>
              <a:rPr lang="en-US" altLang="zh-CN" dirty="0"/>
              <a:t>,</a:t>
            </a:r>
            <a:r>
              <a:rPr lang="zh-CN" altLang="en-US" dirty="0"/>
              <a:t>则通过正式流程更新项目范围基准、进度计划、预算等相关文件</a:t>
            </a:r>
            <a:r>
              <a:rPr lang="en-US" altLang="zh-CN" dirty="0"/>
              <a:t>,</a:t>
            </a:r>
            <a:r>
              <a:rPr lang="zh-CN" altLang="en-US" dirty="0"/>
              <a:t>并通知相关干系人</a:t>
            </a:r>
            <a:r>
              <a:rPr lang="en-US" altLang="zh-CN" dirty="0"/>
              <a:t>,</a:t>
            </a:r>
            <a:r>
              <a:rPr lang="zh-CN" altLang="en-US" dirty="0"/>
              <a:t>以确保新范围得到一致执行。</a:t>
            </a:r>
          </a:p>
        </p:txBody>
      </p:sp>
    </p:spTree>
    <p:custDataLst>
      <p:tags r:id="rId1"/>
    </p:custDataLst>
    <p:extLst>
      <p:ext uri="{BB962C8B-B14F-4D97-AF65-F5344CB8AC3E}">
        <p14:creationId xmlns:p14="http://schemas.microsoft.com/office/powerpoint/2010/main" val="1089859327"/>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92BD18A-E272-FF5B-2B78-C6CF03B58141}"/>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755B70BA-31E5-4340-2838-8A3AB201DC7B}"/>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控制范围的方法</a:t>
            </a:r>
          </a:p>
        </p:txBody>
      </p:sp>
      <p:grpSp>
        <p:nvGrpSpPr>
          <p:cNvPr id="9" name="组合 8">
            <a:extLst>
              <a:ext uri="{FF2B5EF4-FFF2-40B4-BE49-F238E27FC236}">
                <a16:creationId xmlns:a16="http://schemas.microsoft.com/office/drawing/2014/main" id="{23D195E5-F89B-5A12-E000-0CF10EBF3C2A}"/>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58AA242E-2D85-6F3A-D838-F8A742213D7D}"/>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88E40B51-084B-7F38-8CFB-BED5DF7E9E53}"/>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A42C4AFE-E053-D3DA-59A2-A10DBEE62E00}"/>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4A8B3CB1-01AD-5926-3C72-48D0175C5959}"/>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11" name="文本框 10">
            <a:extLst>
              <a:ext uri="{FF2B5EF4-FFF2-40B4-BE49-F238E27FC236}">
                <a16:creationId xmlns:a16="http://schemas.microsoft.com/office/drawing/2014/main" id="{04578273-BB3C-C583-50FE-C0159C596D8D}"/>
              </a:ext>
            </a:extLst>
          </p:cNvPr>
          <p:cNvSpPr txBox="1"/>
          <p:nvPr/>
        </p:nvSpPr>
        <p:spPr>
          <a:xfrm>
            <a:off x="277177" y="797249"/>
            <a:ext cx="8390890" cy="2236638"/>
          </a:xfrm>
          <a:prstGeom prst="rect">
            <a:avLst/>
          </a:prstGeom>
          <a:noFill/>
        </p:spPr>
        <p:txBody>
          <a:bodyPr wrap="square">
            <a:spAutoFit/>
          </a:bodyPr>
          <a:lstStyle/>
          <a:p>
            <a:pPr indent="457200">
              <a:lnSpc>
                <a:spcPct val="150000"/>
              </a:lnSpc>
            </a:pPr>
            <a:r>
              <a:rPr lang="en-US" altLang="zh-CN" b="1" dirty="0"/>
              <a:t>1.</a:t>
            </a:r>
            <a:r>
              <a:rPr lang="zh-CN" altLang="en-US" b="1" dirty="0"/>
              <a:t>范围变更控制系统</a:t>
            </a:r>
            <a:endParaRPr lang="en-US" altLang="zh-CN" b="1" dirty="0"/>
          </a:p>
          <a:p>
            <a:pPr indent="457200">
              <a:lnSpc>
                <a:spcPct val="150000"/>
              </a:lnSpc>
            </a:pPr>
            <a:r>
              <a:rPr lang="en-US" altLang="zh-CN" dirty="0"/>
              <a:t>(5)</a:t>
            </a:r>
            <a:r>
              <a:rPr lang="zh-CN" altLang="en-US" dirty="0">
                <a:solidFill>
                  <a:srgbClr val="C00000"/>
                </a:solidFill>
              </a:rPr>
              <a:t>变更实施与监控</a:t>
            </a:r>
            <a:r>
              <a:rPr lang="en-US" altLang="zh-CN" dirty="0">
                <a:solidFill>
                  <a:srgbClr val="C00000"/>
                </a:solidFill>
              </a:rPr>
              <a:t>:</a:t>
            </a:r>
            <a:r>
              <a:rPr lang="zh-CN" altLang="en-US" dirty="0"/>
              <a:t>执行批准的变更</a:t>
            </a:r>
            <a:r>
              <a:rPr lang="en-US" altLang="zh-CN" dirty="0"/>
              <a:t>,</a:t>
            </a:r>
            <a:r>
              <a:rPr lang="zh-CN" altLang="en-US" dirty="0"/>
              <a:t>并监控其效果</a:t>
            </a:r>
            <a:r>
              <a:rPr lang="en-US" altLang="zh-CN" dirty="0"/>
              <a:t>,</a:t>
            </a:r>
            <a:r>
              <a:rPr lang="zh-CN" altLang="en-US" dirty="0"/>
              <a:t>确保变更按预期顺利完成。</a:t>
            </a:r>
            <a:endParaRPr lang="en-US" altLang="zh-CN" dirty="0"/>
          </a:p>
          <a:p>
            <a:pPr indent="457200">
              <a:lnSpc>
                <a:spcPct val="150000"/>
              </a:lnSpc>
            </a:pPr>
            <a:r>
              <a:rPr lang="en-US" altLang="zh-CN" dirty="0"/>
              <a:t>(6)</a:t>
            </a:r>
            <a:r>
              <a:rPr lang="zh-CN" altLang="en-US" dirty="0">
                <a:solidFill>
                  <a:srgbClr val="C00000"/>
                </a:solidFill>
              </a:rPr>
              <a:t>变更记录与文档更新</a:t>
            </a:r>
            <a:r>
              <a:rPr lang="en-US" altLang="zh-CN" dirty="0"/>
              <a:t>:</a:t>
            </a:r>
            <a:r>
              <a:rPr lang="zh-CN" altLang="en-US" dirty="0"/>
              <a:t>完成变更后</a:t>
            </a:r>
            <a:r>
              <a:rPr lang="en-US" altLang="zh-CN" dirty="0"/>
              <a:t>,</a:t>
            </a:r>
            <a:r>
              <a:rPr lang="zh-CN" altLang="en-US" dirty="0"/>
              <a:t>更新项目文件和变更日志</a:t>
            </a:r>
            <a:r>
              <a:rPr lang="en-US" altLang="zh-CN" dirty="0"/>
              <a:t>,</a:t>
            </a:r>
            <a:r>
              <a:rPr lang="zh-CN" altLang="en-US" dirty="0"/>
              <a:t>确保项目文档反映最新的范围状态。</a:t>
            </a:r>
            <a:endParaRPr lang="en-US" altLang="zh-CN" dirty="0"/>
          </a:p>
          <a:p>
            <a:pPr indent="457200">
              <a:lnSpc>
                <a:spcPct val="150000"/>
              </a:lnSpc>
            </a:pPr>
            <a:endParaRPr lang="en-US" altLang="zh-CN" dirty="0"/>
          </a:p>
          <a:p>
            <a:pPr indent="457200">
              <a:lnSpc>
                <a:spcPct val="150000"/>
              </a:lnSpc>
            </a:pPr>
            <a:r>
              <a:rPr lang="en-US" altLang="zh-CN" b="1" dirty="0"/>
              <a:t>2.</a:t>
            </a:r>
            <a:r>
              <a:rPr lang="zh-CN" altLang="en-US" b="1" dirty="0"/>
              <a:t>偏差分析</a:t>
            </a:r>
            <a:endParaRPr lang="en-US" altLang="zh-CN" b="1" dirty="0"/>
          </a:p>
          <a:p>
            <a:pPr indent="457200">
              <a:lnSpc>
                <a:spcPct val="150000"/>
              </a:lnSpc>
            </a:pPr>
            <a:r>
              <a:rPr lang="zh-CN" altLang="en-US" dirty="0"/>
              <a:t>偏差分析用于将范围基准与实际产品、服务或成果进行比较</a:t>
            </a:r>
            <a:r>
              <a:rPr lang="en-US" altLang="zh-CN" dirty="0"/>
              <a:t>,</a:t>
            </a:r>
            <a:r>
              <a:rPr lang="zh-CN" altLang="en-US" dirty="0"/>
              <a:t>以确定偏差是否处于临界值区间内或是否有必要采取纠正或预防措施。</a:t>
            </a:r>
          </a:p>
        </p:txBody>
      </p:sp>
    </p:spTree>
    <p:custDataLst>
      <p:tags r:id="rId1"/>
    </p:custDataLst>
    <p:extLst>
      <p:ext uri="{BB962C8B-B14F-4D97-AF65-F5344CB8AC3E}">
        <p14:creationId xmlns:p14="http://schemas.microsoft.com/office/powerpoint/2010/main" val="2317427885"/>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49D83C-24B0-590B-8398-109878DE4FB5}"/>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639908DF-C9C9-58EF-A43A-948B6DC8EB15}"/>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控制范围的成果</a:t>
            </a:r>
          </a:p>
        </p:txBody>
      </p:sp>
      <p:grpSp>
        <p:nvGrpSpPr>
          <p:cNvPr id="9" name="组合 8">
            <a:extLst>
              <a:ext uri="{FF2B5EF4-FFF2-40B4-BE49-F238E27FC236}">
                <a16:creationId xmlns:a16="http://schemas.microsoft.com/office/drawing/2014/main" id="{88793249-81C7-4B15-CFBF-D2F731B8BD1B}"/>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459E7904-7DD4-C6D5-4F59-6B1C6EAE8646}"/>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3870C2A0-2EF8-877C-D4AE-E2CD86757DAF}"/>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705EA453-2366-E353-AE04-174E24A2A1BD}"/>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A0694035-F284-472C-3702-FF36EC8BFFCE}"/>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7" name="文本框 6">
            <a:extLst>
              <a:ext uri="{FF2B5EF4-FFF2-40B4-BE49-F238E27FC236}">
                <a16:creationId xmlns:a16="http://schemas.microsoft.com/office/drawing/2014/main" id="{C0B56763-4EEE-EB43-4533-0FBE1C011376}"/>
              </a:ext>
            </a:extLst>
          </p:cNvPr>
          <p:cNvSpPr txBox="1"/>
          <p:nvPr/>
        </p:nvSpPr>
        <p:spPr>
          <a:xfrm>
            <a:off x="337185" y="636270"/>
            <a:ext cx="8286750" cy="4106381"/>
          </a:xfrm>
          <a:prstGeom prst="rect">
            <a:avLst/>
          </a:prstGeom>
          <a:noFill/>
        </p:spPr>
        <p:txBody>
          <a:bodyPr wrap="square">
            <a:spAutoFit/>
          </a:bodyPr>
          <a:lstStyle/>
          <a:p>
            <a:pPr indent="457200">
              <a:lnSpc>
                <a:spcPct val="150000"/>
              </a:lnSpc>
            </a:pPr>
            <a:r>
              <a:rPr lang="en-US" altLang="zh-CN" b="1" dirty="0"/>
              <a:t>1.</a:t>
            </a:r>
            <a:r>
              <a:rPr lang="zh-CN" altLang="en-US" b="1" dirty="0"/>
              <a:t>工作绩效信息</a:t>
            </a:r>
            <a:endParaRPr lang="en-US" altLang="zh-CN" b="1" dirty="0"/>
          </a:p>
          <a:p>
            <a:pPr indent="457200">
              <a:lnSpc>
                <a:spcPct val="150000"/>
              </a:lnSpc>
            </a:pPr>
            <a:r>
              <a:rPr lang="zh-CN" altLang="en-US" dirty="0"/>
              <a:t>工作绩效信息是在控制范围过程中生成的</a:t>
            </a:r>
            <a:r>
              <a:rPr lang="en-US" altLang="zh-CN" dirty="0"/>
              <a:t>,</a:t>
            </a:r>
            <a:r>
              <a:rPr lang="zh-CN" altLang="en-US" dirty="0"/>
              <a:t>反映了项目和产品实际范围与范围基准的对比情况。这些信息包括收到的变更请求及其分类、识别的范围偏差及其原因、偏差对进度和成本的影响</a:t>
            </a:r>
            <a:r>
              <a:rPr lang="en-US" altLang="zh-CN" dirty="0"/>
              <a:t>,</a:t>
            </a:r>
            <a:r>
              <a:rPr lang="zh-CN" altLang="en-US" dirty="0"/>
              <a:t>以及对未来范围绩效的预测。这些信息有助于项目团队了解当前状况、识别潜在问题</a:t>
            </a:r>
            <a:r>
              <a:rPr lang="en-US" altLang="zh-CN" dirty="0"/>
              <a:t>,</a:t>
            </a:r>
            <a:r>
              <a:rPr lang="zh-CN" altLang="en-US" dirty="0"/>
              <a:t>为决策提供依据。</a:t>
            </a:r>
            <a:endParaRPr lang="en-US" altLang="zh-CN" dirty="0"/>
          </a:p>
          <a:p>
            <a:pPr indent="457200">
              <a:lnSpc>
                <a:spcPct val="150000"/>
              </a:lnSpc>
            </a:pPr>
            <a:r>
              <a:rPr lang="en-US" altLang="zh-CN" b="1" dirty="0"/>
              <a:t>2.</a:t>
            </a:r>
            <a:r>
              <a:rPr lang="zh-CN" altLang="en-US" b="1" dirty="0"/>
              <a:t>变更请求</a:t>
            </a:r>
            <a:endParaRPr lang="en-US" altLang="zh-CN" b="1" dirty="0"/>
          </a:p>
          <a:p>
            <a:pPr indent="457200">
              <a:lnSpc>
                <a:spcPct val="150000"/>
              </a:lnSpc>
            </a:pPr>
            <a:r>
              <a:rPr lang="zh-CN" altLang="en-US" dirty="0"/>
              <a:t>在分析项目绩效后</a:t>
            </a:r>
            <a:r>
              <a:rPr lang="en-US" altLang="zh-CN" dirty="0"/>
              <a:t>,</a:t>
            </a:r>
            <a:r>
              <a:rPr lang="zh-CN" altLang="en-US" dirty="0"/>
              <a:t>可能会针对范围基准、进度基准或其他项目管理计划组成部分提出变更请求。这些变更请求需要经过整体变更控制过程的审查和批准</a:t>
            </a:r>
            <a:r>
              <a:rPr lang="en-US" altLang="zh-CN" dirty="0"/>
              <a:t>,</a:t>
            </a:r>
            <a:r>
              <a:rPr lang="zh-CN" altLang="en-US" dirty="0"/>
              <a:t>以确保变更的有效性和对项目目标的支持。</a:t>
            </a:r>
            <a:endParaRPr lang="en-US" altLang="zh-CN" dirty="0"/>
          </a:p>
          <a:p>
            <a:pPr indent="457200">
              <a:lnSpc>
                <a:spcPct val="150000"/>
              </a:lnSpc>
            </a:pPr>
            <a:r>
              <a:rPr lang="en-US" altLang="zh-CN" b="1" dirty="0"/>
              <a:t>3.</a:t>
            </a:r>
            <a:r>
              <a:rPr lang="zh-CN" altLang="en-US" b="1" dirty="0"/>
              <a:t>更新的项目管理计划</a:t>
            </a:r>
            <a:endParaRPr lang="en-US" altLang="zh-CN" b="1" dirty="0"/>
          </a:p>
          <a:p>
            <a:pPr indent="457200">
              <a:lnSpc>
                <a:spcPct val="150000"/>
              </a:lnSpc>
            </a:pPr>
            <a:r>
              <a:rPr lang="zh-CN" altLang="en-US" dirty="0"/>
              <a:t>在控制范围的过程中</a:t>
            </a:r>
            <a:r>
              <a:rPr lang="en-US" altLang="zh-CN" dirty="0"/>
              <a:t>,</a:t>
            </a:r>
            <a:r>
              <a:rPr lang="zh-CN" altLang="en-US" dirty="0"/>
              <a:t>范围管理计划、范围基准、进度基准、成本基准、绩效测量基准等项目管理计划组成部分可能都需要更新。</a:t>
            </a:r>
            <a:endParaRPr lang="en-US" altLang="zh-CN" dirty="0"/>
          </a:p>
          <a:p>
            <a:pPr indent="457200">
              <a:lnSpc>
                <a:spcPct val="150000"/>
              </a:lnSpc>
            </a:pPr>
            <a:r>
              <a:rPr lang="en-US" altLang="zh-CN" b="1" dirty="0"/>
              <a:t>4.</a:t>
            </a:r>
            <a:r>
              <a:rPr lang="zh-CN" altLang="en-US" b="1" dirty="0"/>
              <a:t>更新的项目文件</a:t>
            </a:r>
            <a:endParaRPr lang="en-US" altLang="zh-CN" b="1" dirty="0"/>
          </a:p>
          <a:p>
            <a:pPr indent="457200">
              <a:lnSpc>
                <a:spcPct val="150000"/>
              </a:lnSpc>
            </a:pPr>
            <a:r>
              <a:rPr lang="zh-CN" altLang="en-US" dirty="0"/>
              <a:t>在控制范围的过程中</a:t>
            </a:r>
            <a:r>
              <a:rPr lang="en-US" altLang="zh-CN" dirty="0"/>
              <a:t>,</a:t>
            </a:r>
            <a:r>
              <a:rPr lang="zh-CN" altLang="en-US" dirty="0"/>
              <a:t>需求文件、需求跟踪矩阵和经验教训登记册等项目文件需要根据实际情况进行更新。</a:t>
            </a:r>
            <a:endParaRPr lang="en-US" altLang="zh-CN" dirty="0"/>
          </a:p>
        </p:txBody>
      </p:sp>
    </p:spTree>
    <p:custDataLst>
      <p:tags r:id="rId1"/>
    </p:custDataLst>
    <p:extLst>
      <p:ext uri="{BB962C8B-B14F-4D97-AF65-F5344CB8AC3E}">
        <p14:creationId xmlns:p14="http://schemas.microsoft.com/office/powerpoint/2010/main" val="78705742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9D2B55-7F6D-280B-4BB1-11FE50A4551A}"/>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75C07629-94B5-11CC-90C6-536E52149E62}"/>
              </a:ext>
            </a:extLst>
          </p:cNvPr>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a:extLst>
              <a:ext uri="{FF2B5EF4-FFF2-40B4-BE49-F238E27FC236}">
                <a16:creationId xmlns:a16="http://schemas.microsoft.com/office/drawing/2014/main" id="{86F806B2-820E-BB6D-2790-32E8DF1F221C}"/>
              </a:ext>
            </a:extLst>
          </p:cNvPr>
          <p:cNvSpPr txBox="1"/>
          <p:nvPr>
            <p:custDataLst>
              <p:tags r:id="rId1"/>
            </p:custDataLst>
          </p:nvPr>
        </p:nvSpPr>
        <p:spPr>
          <a:xfrm>
            <a:off x="1004569" y="1682799"/>
            <a:ext cx="6525895" cy="646331"/>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交付绩效域</a:t>
            </a:r>
          </a:p>
        </p:txBody>
      </p:sp>
      <p:cxnSp>
        <p:nvCxnSpPr>
          <p:cNvPr id="31" name="直接连接符 30">
            <a:extLst>
              <a:ext uri="{FF2B5EF4-FFF2-40B4-BE49-F238E27FC236}">
                <a16:creationId xmlns:a16="http://schemas.microsoft.com/office/drawing/2014/main" id="{74AB154B-6FF4-34BD-BCF8-CC16EE9C8D68}"/>
              </a:ext>
            </a:extLst>
          </p:cNvPr>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a:extLst>
              <a:ext uri="{FF2B5EF4-FFF2-40B4-BE49-F238E27FC236}">
                <a16:creationId xmlns:a16="http://schemas.microsoft.com/office/drawing/2014/main" id="{A6E5E042-83F0-7E30-39A2-3ED8292A8704}"/>
              </a:ext>
            </a:extLst>
          </p:cNvPr>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a:extLst>
              <a:ext uri="{FF2B5EF4-FFF2-40B4-BE49-F238E27FC236}">
                <a16:creationId xmlns:a16="http://schemas.microsoft.com/office/drawing/2014/main" id="{AED3F09E-BC23-1560-3E22-7084E6CE70B9}"/>
              </a:ext>
            </a:extLst>
          </p:cNvPr>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08</a:t>
            </a:r>
          </a:p>
        </p:txBody>
      </p:sp>
    </p:spTree>
    <p:extLst>
      <p:ext uri="{BB962C8B-B14F-4D97-AF65-F5344CB8AC3E}">
        <p14:creationId xmlns:p14="http://schemas.microsoft.com/office/powerpoint/2010/main" val="332523749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C05E1F-26ED-E8F6-7C79-9ED7FC11666E}"/>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5515C089-820A-E630-D0D5-E97DED0412E9}"/>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9A380FD4-9CDC-1F23-0371-5F25BA18F724}"/>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规划绩效域</a:t>
            </a:r>
          </a:p>
        </p:txBody>
      </p:sp>
      <p:grpSp>
        <p:nvGrpSpPr>
          <p:cNvPr id="9" name="组合 8">
            <a:extLst>
              <a:ext uri="{FF2B5EF4-FFF2-40B4-BE49-F238E27FC236}">
                <a16:creationId xmlns:a16="http://schemas.microsoft.com/office/drawing/2014/main" id="{6519B4D9-2BA4-937B-86AC-9FB33169B43D}"/>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76430818-3D6C-3616-52AC-BF52A93E6B8F}"/>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5974A337-E79C-6FBE-3488-94D546F3D1CF}"/>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0FA2DBB2-93C4-235E-6B27-14467A5544CE}"/>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6F66600D-0493-53BF-2CD5-4B975AA4B0F2}"/>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a:extLst>
              <a:ext uri="{FF2B5EF4-FFF2-40B4-BE49-F238E27FC236}">
                <a16:creationId xmlns:a16="http://schemas.microsoft.com/office/drawing/2014/main" id="{DCA87D46-A7CD-6BAB-06CE-B7233EE6185F}"/>
              </a:ext>
            </a:extLst>
          </p:cNvPr>
          <p:cNvSpPr/>
          <p:nvPr/>
        </p:nvSpPr>
        <p:spPr>
          <a:xfrm>
            <a:off x="375920" y="773430"/>
            <a:ext cx="8216265" cy="16097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a:extLst>
              <a:ext uri="{FF2B5EF4-FFF2-40B4-BE49-F238E27FC236}">
                <a16:creationId xmlns:a16="http://schemas.microsoft.com/office/drawing/2014/main" id="{C046ADDA-BBAE-D0EA-F60A-772779B2E9D1}"/>
              </a:ext>
            </a:extLst>
          </p:cNvPr>
          <p:cNvSpPr txBox="1"/>
          <p:nvPr/>
        </p:nvSpPr>
        <p:spPr>
          <a:xfrm>
            <a:off x="546123" y="820905"/>
            <a:ext cx="7842097" cy="1475019"/>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交付绩效域涵盖了与交付项目相关的范围和质量管理活动和功能</a:t>
            </a:r>
            <a:r>
              <a:rPr lang="en-US" altLang="zh-CN" sz="1400" dirty="0"/>
              <a:t>,</a:t>
            </a:r>
            <a:r>
              <a:rPr lang="zh-CN" altLang="en-US" sz="1400" dirty="0"/>
              <a:t>其核心目标是确保项目按计划交付符合既定质量标准要求的成果。在软件项目管理中</a:t>
            </a:r>
            <a:r>
              <a:rPr lang="en-US" altLang="zh-CN" sz="1400" dirty="0"/>
              <a:t>,</a:t>
            </a:r>
            <a:r>
              <a:rPr lang="zh-CN" altLang="en-US" sz="1400" dirty="0"/>
              <a:t>范围管理和交付绩效域紧密相连</a:t>
            </a:r>
            <a:r>
              <a:rPr lang="en-US" altLang="zh-CN" sz="1400" dirty="0"/>
              <a:t>,</a:t>
            </a:r>
            <a:r>
              <a:rPr lang="zh-CN" altLang="en-US" sz="1400" dirty="0"/>
              <a:t>范围管理通过定义和确认项目范围来确保交付内容的明确性</a:t>
            </a:r>
            <a:r>
              <a:rPr lang="en-US" altLang="zh-CN" sz="1400" dirty="0"/>
              <a:t>;</a:t>
            </a:r>
            <a:r>
              <a:rPr lang="zh-CN" altLang="en-US" sz="1400" dirty="0"/>
              <a:t>交付绩效域则确保这些交付内容按计划达到既定质量标准</a:t>
            </a:r>
            <a:r>
              <a:rPr lang="en-US" altLang="zh-CN" sz="1400" dirty="0"/>
              <a:t>,</a:t>
            </a:r>
            <a:r>
              <a:rPr lang="zh-CN" altLang="en-US" sz="1400" dirty="0"/>
              <a:t>范围管理的确认过程提供了可交付成果的验收依据</a:t>
            </a:r>
            <a:r>
              <a:rPr lang="en-US" altLang="zh-CN" sz="1400" dirty="0"/>
              <a:t>,</a:t>
            </a:r>
            <a:r>
              <a:rPr lang="zh-CN" altLang="en-US" sz="1400" dirty="0"/>
              <a:t>而交付绩效域利用这些确认结果评估进展和质量</a:t>
            </a:r>
            <a:r>
              <a:rPr lang="en-US" altLang="zh-CN" sz="1400" dirty="0"/>
              <a:t>,</a:t>
            </a:r>
            <a:r>
              <a:rPr lang="zh-CN" altLang="en-US" sz="1400" dirty="0"/>
              <a:t>形成闭环管理。</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 name="文本框 4">
            <a:extLst>
              <a:ext uri="{FF2B5EF4-FFF2-40B4-BE49-F238E27FC236}">
                <a16:creationId xmlns:a16="http://schemas.microsoft.com/office/drawing/2014/main" id="{1078E9EE-0FC0-E267-F52D-C3D9B69DFF3F}"/>
              </a:ext>
            </a:extLst>
          </p:cNvPr>
          <p:cNvSpPr txBox="1"/>
          <p:nvPr/>
        </p:nvSpPr>
        <p:spPr>
          <a:xfrm>
            <a:off x="277177" y="2313300"/>
            <a:ext cx="8286115" cy="2316019"/>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为了有效执行交付绩效域</a:t>
            </a:r>
            <a:r>
              <a:rPr lang="en-US" altLang="zh-CN" sz="1400" dirty="0"/>
              <a:t>,</a:t>
            </a:r>
            <a:r>
              <a:rPr lang="zh-CN" altLang="en-US" sz="1400" dirty="0"/>
              <a:t>项目经理需要重点关注</a:t>
            </a:r>
            <a:r>
              <a:rPr lang="zh-CN" altLang="en-US" sz="1400" dirty="0">
                <a:solidFill>
                  <a:srgbClr val="C00000"/>
                </a:solidFill>
              </a:rPr>
              <a:t>价值的交付、可交付成果和质量</a:t>
            </a:r>
            <a:r>
              <a:rPr lang="zh-CN" altLang="en-US" sz="1400" dirty="0"/>
              <a:t>这三个绩效要点。</a:t>
            </a:r>
            <a:endParaRPr lang="en-US" altLang="zh-CN" sz="1400" dirty="0"/>
          </a:p>
          <a:p>
            <a:pPr indent="457200" algn="just" defTabSz="266700">
              <a:lnSpc>
                <a:spcPct val="150000"/>
              </a:lnSpc>
              <a:spcBef>
                <a:spcPct val="0"/>
              </a:spcBef>
              <a:spcAft>
                <a:spcPct val="0"/>
              </a:spcAft>
            </a:pPr>
            <a:r>
              <a:rPr lang="en-US" altLang="zh-CN" sz="1400" dirty="0"/>
              <a:t>(1)</a:t>
            </a:r>
            <a:r>
              <a:rPr lang="zh-CN" altLang="en-US" sz="1400" dirty="0">
                <a:solidFill>
                  <a:srgbClr val="C00000"/>
                </a:solidFill>
              </a:rPr>
              <a:t>价值的交付</a:t>
            </a:r>
            <a:r>
              <a:rPr lang="en-US" altLang="zh-CN" sz="1400" dirty="0"/>
              <a:t>:</a:t>
            </a:r>
            <a:r>
              <a:rPr lang="zh-CN" altLang="en-US" sz="1400" dirty="0"/>
              <a:t>如果项目使用的开发方法能够支持在整个项目生命周期内发布可交付成果</a:t>
            </a:r>
            <a:r>
              <a:rPr lang="en-US" altLang="zh-CN" sz="1400" dirty="0"/>
              <a:t>,</a:t>
            </a:r>
            <a:r>
              <a:rPr lang="zh-CN" altLang="en-US" sz="1400" dirty="0"/>
              <a:t>那么在项目推进过程中</a:t>
            </a:r>
            <a:r>
              <a:rPr lang="en-US" altLang="zh-CN" sz="1400" dirty="0"/>
              <a:t>,</a:t>
            </a:r>
            <a:r>
              <a:rPr lang="zh-CN" altLang="en-US" sz="1400" dirty="0"/>
              <a:t>干系人就能持续获得价值</a:t>
            </a:r>
            <a:r>
              <a:rPr lang="en-US" altLang="zh-CN" sz="1400" dirty="0"/>
              <a:t>;</a:t>
            </a:r>
            <a:r>
              <a:rPr lang="zh-CN" altLang="en-US" sz="1400" dirty="0"/>
              <a:t>如果仅在项目生命周期结束时发布成果</a:t>
            </a:r>
            <a:r>
              <a:rPr lang="en-US" altLang="zh-CN" sz="1400" dirty="0"/>
              <a:t>,</a:t>
            </a:r>
            <a:r>
              <a:rPr lang="zh-CN" altLang="en-US" sz="1400" dirty="0"/>
              <a:t>则价值在项目完成后才会显现。有些项目在结束后的一段时间内还能继续产生价值。通过商业论证和可行性研究文件可以预测项目的价值体现情况</a:t>
            </a:r>
            <a:r>
              <a:rPr lang="en-US" altLang="zh-CN" sz="1400" dirty="0"/>
              <a:t>,</a:t>
            </a:r>
            <a:r>
              <a:rPr lang="zh-CN" altLang="en-US" sz="1400" dirty="0"/>
              <a:t>描述了项目预期成果与组织业务目标的一致性。</a:t>
            </a:r>
            <a:r>
              <a:rPr lang="zh-CN" altLang="en-US" sz="1400" dirty="0">
                <a:solidFill>
                  <a:srgbClr val="C00000"/>
                </a:solidFill>
              </a:rPr>
              <a:t>项目授权文件包含项目章程和项目基准计划</a:t>
            </a:r>
            <a:r>
              <a:rPr lang="en-US" altLang="zh-CN" sz="1400" dirty="0"/>
              <a:t>,</a:t>
            </a:r>
            <a:r>
              <a:rPr lang="zh-CN" altLang="en-US" sz="1400" dirty="0"/>
              <a:t>明确规定了项目的生命周期、关键进程、重要交付成果、评审以及其他项目信息</a:t>
            </a:r>
            <a:r>
              <a:rPr lang="en-US" altLang="zh-CN" sz="1400" dirty="0"/>
              <a:t>,</a:t>
            </a:r>
            <a:r>
              <a:rPr lang="zh-CN" altLang="en-US" sz="1400" dirty="0"/>
              <a:t>并以此量化项目的预期成果。</a:t>
            </a:r>
            <a:endParaRPr lang="en-US" altLang="zh-CN" sz="1400" dirty="0"/>
          </a:p>
        </p:txBody>
      </p:sp>
    </p:spTree>
    <p:custDataLst>
      <p:tags r:id="rId1"/>
    </p:custDataLst>
    <p:extLst>
      <p:ext uri="{BB962C8B-B14F-4D97-AF65-F5344CB8AC3E}">
        <p14:creationId xmlns:p14="http://schemas.microsoft.com/office/powerpoint/2010/main" val="79794040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F3E3D1-31D7-3ADE-E8B0-63A5FF08B2DE}"/>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63E79079-5710-69E3-903C-F712898406B5}"/>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8B921B58-06BC-A65F-AD59-3E7170FC8708}"/>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规划绩效域</a:t>
            </a:r>
          </a:p>
        </p:txBody>
      </p:sp>
      <p:grpSp>
        <p:nvGrpSpPr>
          <p:cNvPr id="9" name="组合 8">
            <a:extLst>
              <a:ext uri="{FF2B5EF4-FFF2-40B4-BE49-F238E27FC236}">
                <a16:creationId xmlns:a16="http://schemas.microsoft.com/office/drawing/2014/main" id="{E56F69B6-20E7-96D1-34E5-AF38A8FB0E34}"/>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B07DFD79-878F-0DF0-3607-4E3CD3E15AFA}"/>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E4C5BDD2-61C3-5AD5-8891-290CF90022C1}"/>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F9823F3D-5502-F8FC-AED7-55AF28372790}"/>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70D99C2D-A388-41FB-C2B0-3CC6AB6914D8}"/>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a:extLst>
              <a:ext uri="{FF2B5EF4-FFF2-40B4-BE49-F238E27FC236}">
                <a16:creationId xmlns:a16="http://schemas.microsoft.com/office/drawing/2014/main" id="{2CF2947C-DAC9-E4BD-18DF-35740678D692}"/>
              </a:ext>
            </a:extLst>
          </p:cNvPr>
          <p:cNvSpPr/>
          <p:nvPr/>
        </p:nvSpPr>
        <p:spPr>
          <a:xfrm>
            <a:off x="375920" y="773430"/>
            <a:ext cx="8216265" cy="16097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a:extLst>
              <a:ext uri="{FF2B5EF4-FFF2-40B4-BE49-F238E27FC236}">
                <a16:creationId xmlns:a16="http://schemas.microsoft.com/office/drawing/2014/main" id="{513D5F1D-EC43-E07F-1A09-38B7FA663FA5}"/>
              </a:ext>
            </a:extLst>
          </p:cNvPr>
          <p:cNvSpPr txBox="1"/>
          <p:nvPr/>
        </p:nvSpPr>
        <p:spPr>
          <a:xfrm>
            <a:off x="546123" y="820905"/>
            <a:ext cx="7842097" cy="1475019"/>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lang="zh-CN" altLang="en-US" sz="1400" dirty="0"/>
              <a:t>交付绩效域涵盖了与交付项目相关的范围和质量管理活动和功能</a:t>
            </a:r>
            <a:r>
              <a:rPr lang="en-US" altLang="zh-CN" sz="1400" dirty="0"/>
              <a:t>,</a:t>
            </a:r>
            <a:r>
              <a:rPr lang="zh-CN" altLang="en-US" sz="1400" dirty="0"/>
              <a:t>其核心目标是确保项目按计划交付符合既定质量标准要求的成果。在软件项目管理中</a:t>
            </a:r>
            <a:r>
              <a:rPr lang="en-US" altLang="zh-CN" sz="1400" dirty="0"/>
              <a:t>,</a:t>
            </a:r>
            <a:r>
              <a:rPr lang="zh-CN" altLang="en-US" sz="1400" dirty="0"/>
              <a:t>范围管理和交付绩效域紧密相连</a:t>
            </a:r>
            <a:r>
              <a:rPr lang="en-US" altLang="zh-CN" sz="1400" dirty="0"/>
              <a:t>,</a:t>
            </a:r>
            <a:r>
              <a:rPr lang="zh-CN" altLang="en-US" sz="1400" dirty="0"/>
              <a:t>范围管理通过定义和确认项目范围来确保交付内容的明确性</a:t>
            </a:r>
            <a:r>
              <a:rPr lang="en-US" altLang="zh-CN" sz="1400" dirty="0"/>
              <a:t>;</a:t>
            </a:r>
            <a:r>
              <a:rPr lang="zh-CN" altLang="en-US" sz="1400" dirty="0"/>
              <a:t>交付绩效域则确保这些交付内容按计划达到既定质量标准</a:t>
            </a:r>
            <a:r>
              <a:rPr lang="en-US" altLang="zh-CN" sz="1400" dirty="0"/>
              <a:t>,</a:t>
            </a:r>
            <a:r>
              <a:rPr lang="zh-CN" altLang="en-US" sz="1400" dirty="0"/>
              <a:t>范围管理的确认过程提供了可交付成果的验收依据</a:t>
            </a:r>
            <a:r>
              <a:rPr lang="en-US" altLang="zh-CN" sz="1400" dirty="0"/>
              <a:t>,</a:t>
            </a:r>
            <a:r>
              <a:rPr lang="zh-CN" altLang="en-US" sz="1400" dirty="0"/>
              <a:t>而交付绩效域利用这些确认结果评估进展和质量</a:t>
            </a:r>
            <a:r>
              <a:rPr lang="en-US" altLang="zh-CN" sz="1400" dirty="0"/>
              <a:t>,</a:t>
            </a:r>
            <a:r>
              <a:rPr lang="zh-CN" altLang="en-US" sz="1400" dirty="0"/>
              <a:t>形成闭环管理。</a:t>
            </a:r>
            <a:endParaRPr kumimoji="1" lang="zh-CN" altLang="en-US" sz="1400" dirty="0">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5" name="文本框 4">
            <a:extLst>
              <a:ext uri="{FF2B5EF4-FFF2-40B4-BE49-F238E27FC236}">
                <a16:creationId xmlns:a16="http://schemas.microsoft.com/office/drawing/2014/main" id="{8CCCB83B-5403-C8A4-B229-8F93C6AD56E2}"/>
              </a:ext>
            </a:extLst>
          </p:cNvPr>
          <p:cNvSpPr txBox="1"/>
          <p:nvPr/>
        </p:nvSpPr>
        <p:spPr>
          <a:xfrm>
            <a:off x="277177" y="2313300"/>
            <a:ext cx="8286115" cy="1669688"/>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(2)</a:t>
            </a:r>
            <a:r>
              <a:rPr lang="zh-CN" altLang="en-US" sz="1400" dirty="0">
                <a:solidFill>
                  <a:srgbClr val="C00000"/>
                </a:solidFill>
              </a:rPr>
              <a:t>可交付成果</a:t>
            </a:r>
            <a:r>
              <a:rPr lang="en-US" altLang="zh-CN" sz="1400" dirty="0"/>
              <a:t>:</a:t>
            </a:r>
            <a:r>
              <a:rPr lang="zh-CN" altLang="en-US" sz="1400" dirty="0"/>
              <a:t>可交付成果是指项目产生的临时或最终的产品、服务或成果</a:t>
            </a:r>
            <a:r>
              <a:rPr lang="en-US" altLang="zh-CN" sz="1400" dirty="0"/>
              <a:t>,</a:t>
            </a:r>
            <a:r>
              <a:rPr lang="zh-CN" altLang="en-US" sz="1400" dirty="0"/>
              <a:t>它有助于取得项目所要实现的最终成果。可交付成果反映了干系人的需求、范围和质量。其中干系人需求管理包含需求启发、不断演变和发现的需求</a:t>
            </a:r>
            <a:r>
              <a:rPr lang="en-US" altLang="zh-CN" sz="1400" dirty="0"/>
              <a:t>,</a:t>
            </a:r>
            <a:r>
              <a:rPr lang="zh-CN" altLang="en-US" sz="1400" dirty="0"/>
              <a:t>以及管理需求等活动。项目范围管理包含范围定义、范围分解和管理变更等活动。</a:t>
            </a:r>
            <a:endParaRPr lang="en-US" altLang="zh-CN" sz="1400" dirty="0"/>
          </a:p>
          <a:p>
            <a:pPr indent="457200" algn="just" defTabSz="266700">
              <a:lnSpc>
                <a:spcPct val="150000"/>
              </a:lnSpc>
              <a:spcBef>
                <a:spcPct val="0"/>
              </a:spcBef>
              <a:spcAft>
                <a:spcPct val="0"/>
              </a:spcAft>
            </a:pPr>
            <a:r>
              <a:rPr lang="en-US" altLang="zh-CN" sz="1400" dirty="0"/>
              <a:t>(3)</a:t>
            </a:r>
            <a:r>
              <a:rPr lang="zh-CN" altLang="en-US" sz="1400" dirty="0">
                <a:solidFill>
                  <a:srgbClr val="C00000"/>
                </a:solidFill>
              </a:rPr>
              <a:t>质量</a:t>
            </a:r>
            <a:r>
              <a:rPr lang="en-US" altLang="zh-CN" sz="1400" dirty="0"/>
              <a:t>:</a:t>
            </a:r>
            <a:r>
              <a:rPr lang="zh-CN" altLang="en-US" sz="1400" dirty="0"/>
              <a:t>项目质量管理聚焦要达到的绩效水平</a:t>
            </a:r>
            <a:r>
              <a:rPr lang="en-US" altLang="zh-CN" sz="1400" dirty="0"/>
              <a:t>,</a:t>
            </a:r>
            <a:r>
              <a:rPr lang="zh-CN" altLang="en-US" sz="1400" dirty="0"/>
              <a:t>可在已完成的标准定义、范围定义、工作说明书或需求文件中得到具体体现。</a:t>
            </a:r>
            <a:endParaRPr lang="en-US" altLang="zh-CN" sz="1400" dirty="0"/>
          </a:p>
        </p:txBody>
      </p:sp>
    </p:spTree>
    <p:custDataLst>
      <p:tags r:id="rId1"/>
    </p:custDataLst>
    <p:extLst>
      <p:ext uri="{BB962C8B-B14F-4D97-AF65-F5344CB8AC3E}">
        <p14:creationId xmlns:p14="http://schemas.microsoft.com/office/powerpoint/2010/main" val="379041963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E53DE6-760B-0EC3-2FC8-026D227523F9}"/>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94F3DCC5-F0B6-0136-B9FB-F09E04795503}"/>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检查成果</a:t>
            </a:r>
          </a:p>
        </p:txBody>
      </p:sp>
      <p:grpSp>
        <p:nvGrpSpPr>
          <p:cNvPr id="9" name="组合 8">
            <a:extLst>
              <a:ext uri="{FF2B5EF4-FFF2-40B4-BE49-F238E27FC236}">
                <a16:creationId xmlns:a16="http://schemas.microsoft.com/office/drawing/2014/main" id="{3D7DDFD3-CDB7-AD6E-FC97-1AD13736A9FC}"/>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35CCF3AD-C5C3-179F-82DD-321D00B84647}"/>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CCB05FFF-AD03-65BB-AD43-50E597A351C0}"/>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97A2D45A-C212-D77B-E58F-860BEE84B0B3}"/>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0BADAE22-EDEA-5920-FFDB-8EC0DCBFDE34}"/>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A992167D-66A0-43D0-BA85-147C1A11B7E5}"/>
              </a:ext>
            </a:extLst>
          </p:cNvPr>
          <p:cNvSpPr txBox="1"/>
          <p:nvPr/>
        </p:nvSpPr>
        <p:spPr>
          <a:xfrm>
            <a:off x="337185" y="636270"/>
            <a:ext cx="8286115" cy="1023357"/>
          </a:xfrm>
          <a:prstGeom prst="rect">
            <a:avLst/>
          </a:prstGeom>
        </p:spPr>
        <p:txBody>
          <a:bodyPr wrap="square">
            <a:spAutoFit/>
          </a:bodyPr>
          <a:lstStyle/>
          <a:p>
            <a:pPr indent="457200" algn="just" defTabSz="266700">
              <a:lnSpc>
                <a:spcPct val="150000"/>
              </a:lnSpc>
              <a:spcBef>
                <a:spcPct val="0"/>
              </a:spcBef>
              <a:spcAft>
                <a:spcPct val="0"/>
              </a:spcAft>
            </a:pPr>
            <a:r>
              <a:rPr lang="zh-CN" altLang="en-US" sz="1400" dirty="0"/>
              <a:t>有效执行交付绩效域有助于项目团队清晰理解需求</a:t>
            </a:r>
            <a:r>
              <a:rPr lang="en-US" altLang="zh-CN" sz="1400" dirty="0"/>
              <a:t>,</a:t>
            </a:r>
            <a:r>
              <a:rPr lang="zh-CN" altLang="en-US" sz="1400" dirty="0"/>
              <a:t>确保项目成果符合业务目标和战略</a:t>
            </a:r>
            <a:r>
              <a:rPr lang="en-US" altLang="zh-CN" sz="1400" dirty="0"/>
              <a:t>,</a:t>
            </a:r>
            <a:r>
              <a:rPr lang="zh-CN" altLang="en-US" sz="1400" dirty="0"/>
              <a:t>达到预期收益</a:t>
            </a:r>
            <a:r>
              <a:rPr lang="en-US" altLang="zh-CN" sz="1400" dirty="0"/>
              <a:t>,</a:t>
            </a:r>
            <a:r>
              <a:rPr lang="zh-CN" altLang="en-US" sz="1400" dirty="0"/>
              <a:t>并提升干系人对可交付成果的接受度和满意度。在整个项目生命周期过程中</a:t>
            </a:r>
            <a:r>
              <a:rPr lang="en-US" altLang="zh-CN" sz="1400" dirty="0"/>
              <a:t>,</a:t>
            </a:r>
            <a:r>
              <a:rPr lang="zh-CN" altLang="en-US" sz="1400" dirty="0"/>
              <a:t>项目经理和项目团队需要对交付绩效域的执行效果进行检查</a:t>
            </a:r>
            <a:r>
              <a:rPr lang="en-US" altLang="zh-CN" sz="1400" dirty="0"/>
              <a:t>,</a:t>
            </a:r>
            <a:r>
              <a:rPr lang="zh-CN" altLang="en-US" sz="1400" dirty="0"/>
              <a:t>确保其有效执行并达到预期目标</a:t>
            </a:r>
            <a:r>
              <a:rPr lang="en-US" altLang="zh-CN" sz="1400" dirty="0"/>
              <a:t>,</a:t>
            </a:r>
            <a:r>
              <a:rPr lang="zh-CN" altLang="en-US" sz="1400" dirty="0"/>
              <a:t>具体检查指标和方法如表所示。</a:t>
            </a:r>
            <a:endParaRPr kumimoji="1" lang="zh-CN" altLang="en-US" sz="1400" dirty="0">
              <a:latin typeface="方正大黑简体" panose="02000000000000000000" pitchFamily="2" charset="-122"/>
              <a:ea typeface="方正大黑简体" panose="02000000000000000000" pitchFamily="2" charset="-122"/>
            </a:endParaRPr>
          </a:p>
        </p:txBody>
      </p:sp>
      <p:graphicFrame>
        <p:nvGraphicFramePr>
          <p:cNvPr id="2" name="表格 1">
            <a:extLst>
              <a:ext uri="{FF2B5EF4-FFF2-40B4-BE49-F238E27FC236}">
                <a16:creationId xmlns:a16="http://schemas.microsoft.com/office/drawing/2014/main" id="{7E0B02D3-A992-106B-F98C-38FF38130DA7}"/>
              </a:ext>
            </a:extLst>
          </p:cNvPr>
          <p:cNvGraphicFramePr>
            <a:graphicFrameLocks noGrp="1"/>
          </p:cNvGraphicFramePr>
          <p:nvPr>
            <p:extLst>
              <p:ext uri="{D42A27DB-BD31-4B8C-83A1-F6EECF244321}">
                <p14:modId xmlns:p14="http://schemas.microsoft.com/office/powerpoint/2010/main" val="762938889"/>
              </p:ext>
            </p:extLst>
          </p:nvPr>
        </p:nvGraphicFramePr>
        <p:xfrm>
          <a:off x="337185" y="2123174"/>
          <a:ext cx="7637358" cy="2384056"/>
        </p:xfrm>
        <a:graphic>
          <a:graphicData uri="http://schemas.openxmlformats.org/drawingml/2006/table">
            <a:tbl>
              <a:tblPr firstRow="1" firstCol="1" bandRow="1">
                <a:tableStyleId>{5940675A-B579-460E-94D1-54222C63F5DA}</a:tableStyleId>
              </a:tblPr>
              <a:tblGrid>
                <a:gridCol w="1737875">
                  <a:extLst>
                    <a:ext uri="{9D8B030D-6E8A-4147-A177-3AD203B41FA5}">
                      <a16:colId xmlns:a16="http://schemas.microsoft.com/office/drawing/2014/main" val="3368403637"/>
                    </a:ext>
                  </a:extLst>
                </a:gridCol>
                <a:gridCol w="1157965">
                  <a:extLst>
                    <a:ext uri="{9D8B030D-6E8A-4147-A177-3AD203B41FA5}">
                      <a16:colId xmlns:a16="http://schemas.microsoft.com/office/drawing/2014/main" val="852103074"/>
                    </a:ext>
                  </a:extLst>
                </a:gridCol>
                <a:gridCol w="4741518">
                  <a:extLst>
                    <a:ext uri="{9D8B030D-6E8A-4147-A177-3AD203B41FA5}">
                      <a16:colId xmlns:a16="http://schemas.microsoft.com/office/drawing/2014/main" val="531357462"/>
                    </a:ext>
                  </a:extLst>
                </a:gridCol>
              </a:tblGrid>
              <a:tr h="223520">
                <a:tc>
                  <a:txBody>
                    <a:bodyPr/>
                    <a:lstStyle/>
                    <a:p>
                      <a:pPr marL="200660" eaLnBrk="0">
                        <a:lnSpc>
                          <a:spcPct val="150000"/>
                        </a:lnSpc>
                        <a:spcBef>
                          <a:spcPts val="440"/>
                        </a:spcBef>
                        <a:spcAft>
                          <a:spcPts val="800"/>
                        </a:spcAft>
                        <a:buNone/>
                      </a:pPr>
                      <a:r>
                        <a:rPr lang="en-US" sz="800" spc="45" dirty="0" err="1">
                          <a:effectLst/>
                        </a:rPr>
                        <a:t>预期目标和成果</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12700" cap="flat" cmpd="sng" algn="ctr">
                      <a:noFill/>
                      <a:prstDash val="solid"/>
                      <a:round/>
                      <a:headEnd type="none" w="med" len="med"/>
                      <a:tailEnd type="none" w="med" len="med"/>
                    </a:lnL>
                  </a:tcPr>
                </a:tc>
                <a:tc>
                  <a:txBody>
                    <a:bodyPr/>
                    <a:lstStyle/>
                    <a:p>
                      <a:pPr marL="172720" eaLnBrk="0">
                        <a:lnSpc>
                          <a:spcPct val="150000"/>
                        </a:lnSpc>
                        <a:spcBef>
                          <a:spcPts val="440"/>
                        </a:spcBef>
                        <a:spcAft>
                          <a:spcPts val="800"/>
                        </a:spcAft>
                        <a:buNone/>
                      </a:pPr>
                      <a:r>
                        <a:rPr lang="en-US" sz="800" spc="75">
                          <a:effectLst/>
                        </a:rPr>
                        <a:t>检查指标</a:t>
                      </a:r>
                      <a:endParaRPr lang="zh-CN" sz="95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tc>
                <a:tc>
                  <a:txBody>
                    <a:bodyPr/>
                    <a:lstStyle/>
                    <a:p>
                      <a:pPr marL="1339850" eaLnBrk="0">
                        <a:lnSpc>
                          <a:spcPct val="150000"/>
                        </a:lnSpc>
                        <a:spcBef>
                          <a:spcPts val="445"/>
                        </a:spcBef>
                        <a:spcAft>
                          <a:spcPts val="800"/>
                        </a:spcAft>
                        <a:buNone/>
                      </a:pPr>
                      <a:r>
                        <a:rPr lang="en-US" sz="800" spc="5" dirty="0" err="1">
                          <a:effectLst/>
                        </a:rPr>
                        <a:t>检查方法</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2546304346"/>
                  </a:ext>
                </a:extLst>
              </a:tr>
              <a:tr h="453390">
                <a:tc>
                  <a:txBody>
                    <a:bodyPr/>
                    <a:lstStyle/>
                    <a:p>
                      <a:pPr marL="74930" eaLnBrk="0">
                        <a:lnSpc>
                          <a:spcPct val="150000"/>
                        </a:lnSpc>
                        <a:spcBef>
                          <a:spcPts val="1360"/>
                        </a:spcBef>
                        <a:spcAft>
                          <a:spcPts val="800"/>
                        </a:spcAft>
                        <a:buNone/>
                      </a:pPr>
                      <a:r>
                        <a:rPr lang="en-US" sz="800" spc="90">
                          <a:effectLst/>
                        </a:rPr>
                        <a:t>实现业务目标和战略</a:t>
                      </a:r>
                      <a:endParaRPr lang="zh-CN" sz="95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12700" cap="flat" cmpd="sng" algn="ctr">
                      <a:noFill/>
                      <a:prstDash val="solid"/>
                      <a:round/>
                      <a:headEnd type="none" w="med" len="med"/>
                      <a:tailEnd type="none" w="med" len="med"/>
                    </a:lnL>
                  </a:tcPr>
                </a:tc>
                <a:tc>
                  <a:txBody>
                    <a:bodyPr/>
                    <a:lstStyle/>
                    <a:p>
                      <a:pPr marL="77470" eaLnBrk="0">
                        <a:lnSpc>
                          <a:spcPct val="150000"/>
                        </a:lnSpc>
                        <a:spcBef>
                          <a:spcPts val="1365"/>
                        </a:spcBef>
                        <a:spcAft>
                          <a:spcPts val="800"/>
                        </a:spcAft>
                        <a:buNone/>
                      </a:pPr>
                      <a:r>
                        <a:rPr lang="en-US" sz="800" spc="50">
                          <a:effectLst/>
                        </a:rPr>
                        <a:t>目标一致性</a:t>
                      </a:r>
                      <a:endParaRPr lang="zh-CN" sz="95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tc>
                <a:tc>
                  <a:txBody>
                    <a:bodyPr/>
                    <a:lstStyle/>
                    <a:p>
                      <a:pPr marL="71755" marR="70485" eaLnBrk="0">
                        <a:lnSpc>
                          <a:spcPct val="150000"/>
                        </a:lnSpc>
                        <a:spcBef>
                          <a:spcPts val="745"/>
                        </a:spcBef>
                        <a:spcAft>
                          <a:spcPts val="800"/>
                        </a:spcAft>
                        <a:buNone/>
                      </a:pPr>
                      <a:r>
                        <a:rPr lang="zh-CN" sz="800" spc="60" dirty="0">
                          <a:effectLst/>
                        </a:rPr>
                        <a:t>定期评估可交付成果是否与组织战略计划、商业计划、可行性研</a:t>
                      </a:r>
                      <a:r>
                        <a:rPr lang="zh-CN" sz="800" spc="65" dirty="0">
                          <a:effectLst/>
                        </a:rPr>
                        <a:t>究报告、项目授权文件中的业务目标保持一致</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3544809456"/>
                  </a:ext>
                </a:extLst>
              </a:tr>
              <a:tr h="454025">
                <a:tc>
                  <a:txBody>
                    <a:bodyPr/>
                    <a:lstStyle/>
                    <a:p>
                      <a:pPr marL="74930" eaLnBrk="0">
                        <a:lnSpc>
                          <a:spcPct val="150000"/>
                        </a:lnSpc>
                        <a:spcBef>
                          <a:spcPts val="1375"/>
                        </a:spcBef>
                        <a:spcAft>
                          <a:spcPts val="800"/>
                        </a:spcAft>
                        <a:buNone/>
                      </a:pPr>
                      <a:r>
                        <a:rPr lang="en-US" sz="800" spc="80">
                          <a:effectLst/>
                        </a:rPr>
                        <a:t>实现预期成果</a:t>
                      </a:r>
                      <a:endParaRPr lang="zh-CN" sz="95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12700" cap="flat" cmpd="sng" algn="ctr">
                      <a:noFill/>
                      <a:prstDash val="solid"/>
                      <a:round/>
                      <a:headEnd type="none" w="med" len="med"/>
                      <a:tailEnd type="none" w="med" len="med"/>
                    </a:lnL>
                  </a:tcPr>
                </a:tc>
                <a:tc>
                  <a:txBody>
                    <a:bodyPr/>
                    <a:lstStyle/>
                    <a:p>
                      <a:pPr marL="57150" eaLnBrk="0">
                        <a:lnSpc>
                          <a:spcPct val="150000"/>
                        </a:lnSpc>
                        <a:spcBef>
                          <a:spcPts val="1380"/>
                        </a:spcBef>
                        <a:spcAft>
                          <a:spcPts val="800"/>
                        </a:spcAft>
                        <a:buNone/>
                      </a:pPr>
                      <a:r>
                        <a:rPr lang="en-US" sz="800" spc="80">
                          <a:effectLst/>
                        </a:rPr>
                        <a:t>项目完成度</a:t>
                      </a:r>
                      <a:endParaRPr lang="zh-CN" sz="95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tc>
                <a:tc>
                  <a:txBody>
                    <a:bodyPr/>
                    <a:lstStyle/>
                    <a:p>
                      <a:pPr marL="72390" marR="65405" indent="-1270" eaLnBrk="0">
                        <a:lnSpc>
                          <a:spcPct val="150000"/>
                        </a:lnSpc>
                        <a:spcBef>
                          <a:spcPts val="770"/>
                        </a:spcBef>
                        <a:spcAft>
                          <a:spcPts val="800"/>
                        </a:spcAft>
                        <a:buNone/>
                      </a:pPr>
                      <a:r>
                        <a:rPr lang="zh-CN" sz="800" spc="40" dirty="0">
                          <a:effectLst/>
                        </a:rPr>
                        <a:t>评估项目商业论证和关键绩效指标等基础数据是否符合预</a:t>
                      </a:r>
                      <a:r>
                        <a:rPr lang="zh-CN" sz="800" spc="35" dirty="0">
                          <a:effectLst/>
                        </a:rPr>
                        <a:t>期</a:t>
                      </a:r>
                      <a:r>
                        <a:rPr lang="en-US" sz="800" spc="35" dirty="0">
                          <a:effectLst/>
                        </a:rPr>
                        <a:t>,</a:t>
                      </a:r>
                      <a:r>
                        <a:rPr lang="zh-CN" sz="800" spc="90" dirty="0">
                          <a:effectLst/>
                        </a:rPr>
                        <a:t>确保项目进展在正轨上</a:t>
                      </a:r>
                      <a:r>
                        <a:rPr lang="en-US" sz="800" spc="90" dirty="0">
                          <a:effectLst/>
                        </a:rPr>
                        <a:t>,</a:t>
                      </a:r>
                      <a:r>
                        <a:rPr lang="zh-CN" sz="800" spc="90" dirty="0">
                          <a:effectLst/>
                        </a:rPr>
                        <a:t>可实现预期成果</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1151117082"/>
                  </a:ext>
                </a:extLst>
              </a:tr>
              <a:tr h="312051">
                <a:tc>
                  <a:txBody>
                    <a:bodyPr/>
                    <a:lstStyle/>
                    <a:p>
                      <a:pPr marL="93345" marR="69215" indent="-19050" eaLnBrk="0">
                        <a:lnSpc>
                          <a:spcPct val="150000"/>
                        </a:lnSpc>
                        <a:spcBef>
                          <a:spcPts val="785"/>
                        </a:spcBef>
                        <a:spcAft>
                          <a:spcPts val="800"/>
                        </a:spcAft>
                        <a:buNone/>
                      </a:pPr>
                      <a:r>
                        <a:rPr lang="zh-CN" sz="800" spc="15" dirty="0">
                          <a:effectLst/>
                        </a:rPr>
                        <a:t>在预定时间内实现项目收益</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12700" cap="flat" cmpd="sng" algn="ctr">
                      <a:noFill/>
                      <a:prstDash val="solid"/>
                      <a:round/>
                      <a:headEnd type="none" w="med" len="med"/>
                      <a:tailEnd type="none" w="med" len="med"/>
                    </a:lnL>
                  </a:tcPr>
                </a:tc>
                <a:tc>
                  <a:txBody>
                    <a:bodyPr/>
                    <a:lstStyle/>
                    <a:p>
                      <a:pPr marL="57150" eaLnBrk="0">
                        <a:lnSpc>
                          <a:spcPct val="150000"/>
                        </a:lnSpc>
                        <a:spcBef>
                          <a:spcPts val="1395"/>
                        </a:spcBef>
                        <a:spcAft>
                          <a:spcPts val="800"/>
                        </a:spcAft>
                        <a:buNone/>
                      </a:pPr>
                      <a:r>
                        <a:rPr lang="en-US" sz="800" spc="75">
                          <a:effectLst/>
                        </a:rPr>
                        <a:t>项目收益</a:t>
                      </a:r>
                      <a:endParaRPr lang="zh-CN" sz="95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tc>
                <a:tc>
                  <a:txBody>
                    <a:bodyPr/>
                    <a:lstStyle/>
                    <a:p>
                      <a:pPr marL="72390" eaLnBrk="0">
                        <a:lnSpc>
                          <a:spcPct val="150000"/>
                        </a:lnSpc>
                        <a:spcBef>
                          <a:spcPts val="1375"/>
                        </a:spcBef>
                        <a:spcAft>
                          <a:spcPts val="800"/>
                        </a:spcAft>
                        <a:buNone/>
                      </a:pPr>
                      <a:r>
                        <a:rPr lang="zh-CN" sz="800" spc="95" dirty="0">
                          <a:effectLst/>
                        </a:rPr>
                        <a:t>通过进度评估财务指标和规划的交付是否按计划实现</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1296637965"/>
                  </a:ext>
                </a:extLst>
              </a:tr>
              <a:tr h="482600">
                <a:tc>
                  <a:txBody>
                    <a:bodyPr/>
                    <a:lstStyle/>
                    <a:p>
                      <a:pPr eaLnBrk="0">
                        <a:lnSpc>
                          <a:spcPct val="150000"/>
                        </a:lnSpc>
                        <a:spcAft>
                          <a:spcPts val="800"/>
                        </a:spcAft>
                        <a:buNone/>
                      </a:pPr>
                      <a:r>
                        <a:rPr lang="zh-CN" sz="800" spc="35" dirty="0">
                          <a:effectLst/>
                        </a:rPr>
                        <a:t>项目团队对需求有清</a:t>
                      </a:r>
                      <a:r>
                        <a:rPr lang="zh-CN" sz="800" spc="65" dirty="0">
                          <a:effectLst/>
                        </a:rPr>
                        <a:t>晰的理解</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12700" cap="flat" cmpd="sng" algn="ctr">
                      <a:noFill/>
                      <a:prstDash val="solid"/>
                      <a:round/>
                      <a:headEnd type="none" w="med" len="med"/>
                      <a:tailEnd type="none" w="med" len="med"/>
                    </a:lnL>
                  </a:tcPr>
                </a:tc>
                <a:tc>
                  <a:txBody>
                    <a:bodyPr/>
                    <a:lstStyle/>
                    <a:p>
                      <a:pPr eaLnBrk="0">
                        <a:lnSpc>
                          <a:spcPct val="150000"/>
                        </a:lnSpc>
                        <a:spcAft>
                          <a:spcPts val="800"/>
                        </a:spcAft>
                        <a:buNone/>
                      </a:pPr>
                      <a:r>
                        <a:rPr lang="en-US" sz="800" spc="80" dirty="0" err="1">
                          <a:effectLst/>
                        </a:rPr>
                        <a:t>需求稳定性</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tc>
                <a:tc>
                  <a:txBody>
                    <a:bodyPr/>
                    <a:lstStyle/>
                    <a:p>
                      <a:pPr marL="74930" marR="70485" indent="-2540" algn="just" eaLnBrk="0">
                        <a:lnSpc>
                          <a:spcPct val="150000"/>
                        </a:lnSpc>
                        <a:spcBef>
                          <a:spcPts val="1090"/>
                        </a:spcBef>
                        <a:spcAft>
                          <a:spcPts val="800"/>
                        </a:spcAft>
                        <a:buNone/>
                      </a:pPr>
                      <a:r>
                        <a:rPr lang="zh-CN" sz="800" spc="100" dirty="0">
                          <a:effectLst/>
                        </a:rPr>
                        <a:t>通过评估需求变更频率和范围</a:t>
                      </a:r>
                      <a:r>
                        <a:rPr lang="en-US" sz="800" spc="100" dirty="0">
                          <a:effectLst/>
                        </a:rPr>
                        <a:t>,</a:t>
                      </a:r>
                      <a:r>
                        <a:rPr lang="zh-CN" sz="800" spc="100" dirty="0">
                          <a:effectLst/>
                        </a:rPr>
                        <a:t>检查需求是否保持稳定</a:t>
                      </a:r>
                      <a:r>
                        <a:rPr lang="en-US" sz="800" spc="100" dirty="0">
                          <a:effectLst/>
                        </a:rPr>
                        <a:t>(</a:t>
                      </a:r>
                      <a:r>
                        <a:rPr lang="zh-CN" sz="800" spc="100" dirty="0">
                          <a:effectLst/>
                        </a:rPr>
                        <a:t>在预测</a:t>
                      </a:r>
                      <a:r>
                        <a:rPr lang="zh-CN" sz="800" spc="10" dirty="0">
                          <a:effectLst/>
                        </a:rPr>
                        <a:t>型开发中</a:t>
                      </a:r>
                      <a:r>
                        <a:rPr lang="en-US" sz="800" spc="10" dirty="0">
                          <a:effectLst/>
                        </a:rPr>
                        <a:t>,</a:t>
                      </a:r>
                      <a:r>
                        <a:rPr lang="zh-CN" sz="800" spc="10" dirty="0">
                          <a:effectLst/>
                        </a:rPr>
                        <a:t>初始需求的变更频率较低</a:t>
                      </a:r>
                      <a:r>
                        <a:rPr lang="en-US" sz="800" spc="10" dirty="0">
                          <a:effectLst/>
                        </a:rPr>
                        <a:t>,</a:t>
                      </a:r>
                      <a:r>
                        <a:rPr lang="zh-CN" sz="800" spc="10" dirty="0">
                          <a:effectLst/>
                        </a:rPr>
                        <a:t>在需求不断演变的项目</a:t>
                      </a:r>
                      <a:r>
                        <a:rPr lang="zh-CN" sz="800" spc="90" dirty="0">
                          <a:effectLst/>
                        </a:rPr>
                        <a:t>中</a:t>
                      </a:r>
                      <a:r>
                        <a:rPr lang="en-US" sz="800" spc="90" dirty="0">
                          <a:effectLst/>
                        </a:rPr>
                        <a:t>,</a:t>
                      </a:r>
                      <a:r>
                        <a:rPr lang="zh-CN" sz="800" spc="90" dirty="0">
                          <a:effectLst/>
                        </a:rPr>
                        <a:t>需求呈现较高的动态性</a:t>
                      </a:r>
                      <a:r>
                        <a:rPr lang="en-US" sz="800" spc="90" dirty="0">
                          <a:effectLst/>
                        </a:rPr>
                        <a:t>)</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943249828"/>
                  </a:ext>
                </a:extLst>
              </a:tr>
              <a:tr h="458470">
                <a:tc>
                  <a:txBody>
                    <a:bodyPr/>
                    <a:lstStyle/>
                    <a:p>
                      <a:pPr marL="73025" marR="69215" indent="1905" eaLnBrk="0">
                        <a:lnSpc>
                          <a:spcPct val="150000"/>
                        </a:lnSpc>
                        <a:spcBef>
                          <a:spcPts val="820"/>
                        </a:spcBef>
                        <a:spcAft>
                          <a:spcPts val="800"/>
                        </a:spcAft>
                        <a:buNone/>
                      </a:pPr>
                      <a:r>
                        <a:rPr lang="zh-CN" sz="800" spc="20" dirty="0">
                          <a:effectLst/>
                        </a:rPr>
                        <a:t>干系人接受项目可交</a:t>
                      </a:r>
                      <a:r>
                        <a:rPr lang="zh-CN" sz="800" spc="80" dirty="0">
                          <a:effectLst/>
                        </a:rPr>
                        <a:t>付成果</a:t>
                      </a:r>
                      <a:r>
                        <a:rPr lang="en-US" sz="800" spc="80" dirty="0">
                          <a:effectLst/>
                        </a:rPr>
                        <a:t>,</a:t>
                      </a:r>
                      <a:r>
                        <a:rPr lang="zh-CN" sz="800" spc="80" dirty="0">
                          <a:effectLst/>
                        </a:rPr>
                        <a:t>并对其满意</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12700" cap="flat" cmpd="sng" algn="ctr">
                      <a:noFill/>
                      <a:prstDash val="solid"/>
                      <a:round/>
                      <a:headEnd type="none" w="med" len="med"/>
                      <a:tailEnd type="none" w="med" len="med"/>
                    </a:lnL>
                  </a:tcPr>
                </a:tc>
                <a:tc>
                  <a:txBody>
                    <a:bodyPr/>
                    <a:lstStyle/>
                    <a:p>
                      <a:pPr marL="59690" eaLnBrk="0">
                        <a:lnSpc>
                          <a:spcPct val="150000"/>
                        </a:lnSpc>
                        <a:spcBef>
                          <a:spcPts val="1420"/>
                        </a:spcBef>
                        <a:spcAft>
                          <a:spcPts val="800"/>
                        </a:spcAft>
                        <a:buNone/>
                      </a:pPr>
                      <a:r>
                        <a:rPr lang="en-US" sz="800" spc="80" dirty="0" err="1">
                          <a:effectLst/>
                        </a:rPr>
                        <a:t>干系人满意度</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tc>
                <a:tc>
                  <a:txBody>
                    <a:bodyPr/>
                    <a:lstStyle/>
                    <a:p>
                      <a:pPr marL="71755" marR="70485" indent="635" eaLnBrk="0">
                        <a:lnSpc>
                          <a:spcPct val="150000"/>
                        </a:lnSpc>
                        <a:spcBef>
                          <a:spcPts val="810"/>
                        </a:spcBef>
                        <a:spcAft>
                          <a:spcPts val="800"/>
                        </a:spcAft>
                        <a:buNone/>
                      </a:pPr>
                      <a:r>
                        <a:rPr lang="zh-CN" sz="800" spc="-15" dirty="0">
                          <a:effectLst/>
                        </a:rPr>
                        <a:t>通过访谈、观察、最终用户反馈、统计投诉或退</a:t>
                      </a:r>
                      <a:r>
                        <a:rPr lang="zh-CN" sz="800" spc="-20" dirty="0">
                          <a:effectLst/>
                        </a:rPr>
                        <a:t>货等质量相关问</a:t>
                      </a:r>
                      <a:r>
                        <a:rPr lang="zh-CN" sz="800" spc="95" dirty="0">
                          <a:effectLst/>
                        </a:rPr>
                        <a:t>题的数量评估干系人对可交付成果的满意度</a:t>
                      </a:r>
                      <a:endParaRPr lang="zh-CN" sz="950" dirty="0">
                        <a:solidFill>
                          <a:srgbClr val="000000"/>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R w="12700" cap="flat" cmpd="sng" algn="ctr">
                      <a:noFill/>
                      <a:prstDash val="solid"/>
                      <a:round/>
                      <a:headEnd type="none" w="med" len="med"/>
                      <a:tailEnd type="none" w="med" len="med"/>
                    </a:lnR>
                  </a:tcPr>
                </a:tc>
                <a:extLst>
                  <a:ext uri="{0D108BD9-81ED-4DB2-BD59-A6C34878D82A}">
                    <a16:rowId xmlns:a16="http://schemas.microsoft.com/office/drawing/2014/main" val="1268834213"/>
                  </a:ext>
                </a:extLst>
              </a:tr>
            </a:tbl>
          </a:graphicData>
        </a:graphic>
      </p:graphicFrame>
      <p:sp>
        <p:nvSpPr>
          <p:cNvPr id="6" name="文本框 5">
            <a:extLst>
              <a:ext uri="{FF2B5EF4-FFF2-40B4-BE49-F238E27FC236}">
                <a16:creationId xmlns:a16="http://schemas.microsoft.com/office/drawing/2014/main" id="{355E418E-76F8-E11E-4149-8F6C519A7572}"/>
              </a:ext>
            </a:extLst>
          </p:cNvPr>
          <p:cNvSpPr txBox="1"/>
          <p:nvPr/>
        </p:nvSpPr>
        <p:spPr>
          <a:xfrm>
            <a:off x="2637366" y="1741359"/>
            <a:ext cx="4580466" cy="300082"/>
          </a:xfrm>
          <a:prstGeom prst="rect">
            <a:avLst/>
          </a:prstGeom>
          <a:noFill/>
        </p:spPr>
        <p:txBody>
          <a:bodyPr wrap="square">
            <a:spAutoFit/>
          </a:bodyPr>
          <a:lstStyle/>
          <a:p>
            <a:r>
              <a:rPr lang="zh-CN" altLang="en-US" dirty="0"/>
              <a:t>表</a:t>
            </a:r>
            <a:r>
              <a:rPr lang="en-US" altLang="zh-CN" dirty="0"/>
              <a:t>	</a:t>
            </a:r>
            <a:r>
              <a:rPr lang="zh-CN" altLang="en-US" dirty="0"/>
              <a:t>交付绩效域的检查指标和方法</a:t>
            </a:r>
          </a:p>
        </p:txBody>
      </p:sp>
    </p:spTree>
    <p:custDataLst>
      <p:tags r:id="rId1"/>
    </p:custDataLst>
    <p:extLst>
      <p:ext uri="{BB962C8B-B14F-4D97-AF65-F5344CB8AC3E}">
        <p14:creationId xmlns:p14="http://schemas.microsoft.com/office/powerpoint/2010/main" val="1833857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3110E1-73E4-AF12-E7DF-225EE81CE0B5}"/>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FB8CA8D3-08C2-C020-60AC-53D346A3A6F7}"/>
              </a:ext>
            </a:extLst>
          </p:cNvPr>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a:extLst>
              <a:ext uri="{FF2B5EF4-FFF2-40B4-BE49-F238E27FC236}">
                <a16:creationId xmlns:a16="http://schemas.microsoft.com/office/drawing/2014/main" id="{5F21C364-3548-E7F3-73CB-DA9E5A97B1BB}"/>
              </a:ext>
            </a:extLst>
          </p:cNvPr>
          <p:cNvSpPr txBox="1"/>
          <p:nvPr>
            <p:custDataLst>
              <p:tags r:id="rId1"/>
            </p:custDataLst>
          </p:nvPr>
        </p:nvSpPr>
        <p:spPr>
          <a:xfrm>
            <a:off x="1004569" y="1682799"/>
            <a:ext cx="6525895" cy="646331"/>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实验</a:t>
            </a:r>
            <a:r>
              <a:rPr kumimoji="1" lang="en-US" altLang="zh-CN"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2</a:t>
            </a: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：软件项目范围管理实验</a:t>
            </a:r>
          </a:p>
        </p:txBody>
      </p:sp>
      <p:cxnSp>
        <p:nvCxnSpPr>
          <p:cNvPr id="31" name="直接连接符 30">
            <a:extLst>
              <a:ext uri="{FF2B5EF4-FFF2-40B4-BE49-F238E27FC236}">
                <a16:creationId xmlns:a16="http://schemas.microsoft.com/office/drawing/2014/main" id="{F9D95749-E25F-75E8-356D-758561C4BE86}"/>
              </a:ext>
            </a:extLst>
          </p:cNvPr>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a:extLst>
              <a:ext uri="{FF2B5EF4-FFF2-40B4-BE49-F238E27FC236}">
                <a16:creationId xmlns:a16="http://schemas.microsoft.com/office/drawing/2014/main" id="{D88177F5-E248-54FA-B4E9-A9F7EF7B6BDC}"/>
              </a:ext>
            </a:extLst>
          </p:cNvPr>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a:extLst>
              <a:ext uri="{FF2B5EF4-FFF2-40B4-BE49-F238E27FC236}">
                <a16:creationId xmlns:a16="http://schemas.microsoft.com/office/drawing/2014/main" id="{E2E742E1-2811-AF21-2632-52F7BD5F92F0}"/>
              </a:ext>
            </a:extLst>
          </p:cNvPr>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09</a:t>
            </a:r>
          </a:p>
        </p:txBody>
      </p:sp>
    </p:spTree>
    <p:extLst>
      <p:ext uri="{BB962C8B-B14F-4D97-AF65-F5344CB8AC3E}">
        <p14:creationId xmlns:p14="http://schemas.microsoft.com/office/powerpoint/2010/main" val="102209037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24EDFB-6789-7085-AD0A-0BE5EF750332}"/>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1545FE43-F713-88BA-7AF6-37A7EA9CBD54}"/>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实验要求</a:t>
            </a:r>
          </a:p>
        </p:txBody>
      </p:sp>
      <p:grpSp>
        <p:nvGrpSpPr>
          <p:cNvPr id="9" name="组合 8">
            <a:extLst>
              <a:ext uri="{FF2B5EF4-FFF2-40B4-BE49-F238E27FC236}">
                <a16:creationId xmlns:a16="http://schemas.microsoft.com/office/drawing/2014/main" id="{6D06550C-E0BB-E728-61D2-A41E38F8F8FB}"/>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56042DEC-2146-01AB-B0DD-C097A398F558}"/>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EC711DAD-B770-CCD8-7D34-E6444A395FC8}"/>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DA05E5F1-6B5D-6BB2-8119-211B69582A54}"/>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4ADBFB05-06AB-7195-2752-DE4E0483ACA1}"/>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252999F1-0366-A020-3D00-D1FB87F6A503}"/>
              </a:ext>
            </a:extLst>
          </p:cNvPr>
          <p:cNvSpPr txBox="1"/>
          <p:nvPr/>
        </p:nvSpPr>
        <p:spPr>
          <a:xfrm>
            <a:off x="428942" y="989965"/>
            <a:ext cx="8286115" cy="2401427"/>
          </a:xfrm>
          <a:prstGeom prst="rect">
            <a:avLst/>
          </a:prstGeom>
        </p:spPr>
        <p:txBody>
          <a:bodyPr wrap="square">
            <a:spAutoFit/>
          </a:bodyPr>
          <a:lstStyle/>
          <a:p>
            <a:pPr indent="457200" algn="just">
              <a:lnSpc>
                <a:spcPct val="140000"/>
              </a:lnSpc>
              <a:spcAft>
                <a:spcPts val="600"/>
              </a:spcAft>
              <a:defRPr/>
            </a:pPr>
            <a:r>
              <a:rPr lang="en-US" altLang="zh-CN" sz="1400" dirty="0"/>
              <a:t>(1)</a:t>
            </a:r>
            <a:r>
              <a:rPr lang="zh-CN" altLang="en-US" sz="1400" dirty="0"/>
              <a:t>从以下几个软件项目中选择一个</a:t>
            </a:r>
            <a:r>
              <a:rPr lang="en-US" altLang="zh-CN" sz="1400" dirty="0"/>
              <a:t>:</a:t>
            </a:r>
            <a:r>
              <a:rPr lang="zh-CN" altLang="en-US" sz="1400" dirty="0"/>
              <a:t>智慧城市服务管理平台、生成式</a:t>
            </a:r>
            <a:r>
              <a:rPr lang="en-US" altLang="zh-CN" sz="1400" dirty="0"/>
              <a:t>AI</a:t>
            </a:r>
            <a:r>
              <a:rPr lang="zh-CN" altLang="en-US" sz="1400" dirty="0"/>
              <a:t>在线教育平台、企业能源监控管理系统、智能家居控制系统、智能医疗影像诊断平台及自选系统</a:t>
            </a:r>
            <a:r>
              <a:rPr lang="en-US" altLang="zh-CN" sz="1400" dirty="0"/>
              <a:t>,</a:t>
            </a:r>
            <a:r>
              <a:rPr lang="zh-CN" altLang="en-US" sz="1400" dirty="0"/>
              <a:t>分析该项目的具体需求</a:t>
            </a:r>
            <a:r>
              <a:rPr lang="en-US" altLang="zh-CN" sz="1400" dirty="0"/>
              <a:t>(</a:t>
            </a:r>
            <a:r>
              <a:rPr lang="zh-CN" altLang="en-US" sz="1400" dirty="0"/>
              <a:t>包含功能需求和性能需求等</a:t>
            </a:r>
            <a:r>
              <a:rPr lang="en-US" altLang="zh-CN" sz="1400" dirty="0"/>
              <a:t>)</a:t>
            </a:r>
            <a:r>
              <a:rPr lang="zh-CN" altLang="en-US" sz="1400" dirty="0"/>
              <a:t>。</a:t>
            </a:r>
            <a:endParaRPr lang="en-US" altLang="zh-CN" sz="1400" dirty="0"/>
          </a:p>
          <a:p>
            <a:pPr indent="457200" algn="just">
              <a:lnSpc>
                <a:spcPct val="140000"/>
              </a:lnSpc>
              <a:spcAft>
                <a:spcPts val="600"/>
              </a:spcAft>
              <a:defRPr/>
            </a:pPr>
            <a:r>
              <a:rPr lang="en-US" altLang="zh-CN" sz="1400" dirty="0"/>
              <a:t>(2)</a:t>
            </a:r>
            <a:r>
              <a:rPr lang="zh-CN" altLang="en-US" sz="1400" dirty="0"/>
              <a:t>根据项目需求为此项目创建一个</a:t>
            </a:r>
            <a:r>
              <a:rPr lang="en-US" altLang="zh-CN" sz="1400" dirty="0"/>
              <a:t>WBS,</a:t>
            </a:r>
            <a:r>
              <a:rPr lang="zh-CN" altLang="en-US" sz="1400" dirty="0"/>
              <a:t>利用</a:t>
            </a:r>
            <a:r>
              <a:rPr lang="en-US" altLang="zh-CN" sz="1400" dirty="0"/>
              <a:t>Project</a:t>
            </a:r>
            <a:r>
              <a:rPr lang="zh-CN" altLang="en-US" sz="1400" dirty="0"/>
              <a:t>软件制作</a:t>
            </a:r>
            <a:r>
              <a:rPr lang="en-US" altLang="zh-CN" sz="1400" dirty="0"/>
              <a:t>,</a:t>
            </a:r>
            <a:r>
              <a:rPr lang="zh-CN" altLang="en-US" sz="1400" dirty="0"/>
              <a:t>要求分解层级至少为</a:t>
            </a:r>
            <a:r>
              <a:rPr lang="en-US" altLang="zh-CN" sz="1400" dirty="0"/>
              <a:t>4</a:t>
            </a:r>
            <a:r>
              <a:rPr lang="zh-CN" altLang="en-US" sz="1400" dirty="0"/>
              <a:t>层。</a:t>
            </a:r>
            <a:endParaRPr lang="en-US" altLang="zh-CN" sz="1400" dirty="0"/>
          </a:p>
          <a:p>
            <a:pPr indent="457200" algn="just">
              <a:lnSpc>
                <a:spcPct val="140000"/>
              </a:lnSpc>
              <a:spcAft>
                <a:spcPts val="600"/>
              </a:spcAft>
              <a:defRPr/>
            </a:pPr>
            <a:endParaRPr lang="en-US" altLang="zh-CN" sz="1400" dirty="0"/>
          </a:p>
          <a:p>
            <a:pPr indent="457200" algn="just">
              <a:lnSpc>
                <a:spcPct val="140000"/>
              </a:lnSpc>
              <a:spcAft>
                <a:spcPts val="600"/>
              </a:spcAft>
              <a:defRPr/>
            </a:pPr>
            <a:r>
              <a:rPr lang="zh-CN" altLang="en-US" sz="1400" dirty="0"/>
              <a:t>本实验指导将教务管理系统按照生命周期阶段进行分解</a:t>
            </a:r>
            <a:r>
              <a:rPr lang="en-US" altLang="zh-CN" sz="1400" dirty="0"/>
              <a:t>,</a:t>
            </a:r>
            <a:r>
              <a:rPr lang="zh-CN" altLang="en-US" sz="1400" dirty="0"/>
              <a:t>具体分解为需求分析、系统设计、系统开发、系统测试、系统部署与交付、项目管理阶段。</a:t>
            </a:r>
            <a:endParaRPr lang="en-US" altLang="zh-CN" sz="1400" dirty="0"/>
          </a:p>
        </p:txBody>
      </p:sp>
    </p:spTree>
    <p:custDataLst>
      <p:tags r:id="rId1"/>
    </p:custDataLst>
    <p:extLst>
      <p:ext uri="{BB962C8B-B14F-4D97-AF65-F5344CB8AC3E}">
        <p14:creationId xmlns:p14="http://schemas.microsoft.com/office/powerpoint/2010/main" val="83140261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B2C94A-D7D2-D30C-3148-2743A4DE776A}"/>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029DF37C-D9BE-E9E9-58B9-993EB28C2770}"/>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CC3526E8-48C7-05D9-CBCA-B45C518361CD}"/>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p>
        </p:txBody>
      </p:sp>
      <p:grpSp>
        <p:nvGrpSpPr>
          <p:cNvPr id="9" name="组合 8">
            <a:extLst>
              <a:ext uri="{FF2B5EF4-FFF2-40B4-BE49-F238E27FC236}">
                <a16:creationId xmlns:a16="http://schemas.microsoft.com/office/drawing/2014/main" id="{D361B87E-DE3E-C3FC-8DF6-FCDBA680FC90}"/>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D6DAD2BD-5161-2927-B588-01701D10AAD9}"/>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3421C995-2079-3E38-62C8-EF62AEC5662F}"/>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F5B400A1-C1DE-A6F1-2E5D-A0B944BF5006}"/>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74E48C67-A879-06B5-5B5A-1B4CFCB3BB4F}"/>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9123ED8D-7AAD-08B7-5696-DE1343CFD6C9}"/>
              </a:ext>
            </a:extLst>
          </p:cNvPr>
          <p:cNvSpPr txBox="1"/>
          <p:nvPr/>
        </p:nvSpPr>
        <p:spPr>
          <a:xfrm>
            <a:off x="337185" y="636270"/>
            <a:ext cx="8286115" cy="1669688"/>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1)</a:t>
            </a:r>
            <a:r>
              <a:rPr lang="zh-CN" altLang="en-US" sz="1400" dirty="0"/>
              <a:t>新建教务管理系统项目。使用</a:t>
            </a:r>
            <a:r>
              <a:rPr lang="en-US" altLang="zh-CN" sz="1400" dirty="0"/>
              <a:t>Project</a:t>
            </a:r>
            <a:r>
              <a:rPr lang="zh-CN" altLang="en-US" sz="1400" dirty="0"/>
              <a:t>软件新建教务管理系统项目</a:t>
            </a:r>
            <a:r>
              <a:rPr lang="en-US" altLang="zh-CN" sz="1400" dirty="0"/>
              <a:t>,</a:t>
            </a:r>
            <a:r>
              <a:rPr lang="zh-CN" altLang="en-US" sz="1400" dirty="0"/>
              <a:t>界面分为功能区、视图区和工作区三部分</a:t>
            </a:r>
            <a:r>
              <a:rPr lang="en-US" altLang="zh-CN" sz="1400" dirty="0"/>
              <a:t>,</a:t>
            </a:r>
            <a:r>
              <a:rPr lang="zh-CN" altLang="en-US" sz="1400" dirty="0"/>
              <a:t>如图</a:t>
            </a:r>
            <a:r>
              <a:rPr lang="en-US" altLang="zh-CN" sz="1400" dirty="0"/>
              <a:t>4-7</a:t>
            </a:r>
            <a:r>
              <a:rPr lang="zh-CN" altLang="en-US" sz="1400" dirty="0"/>
              <a:t>所示。功能区位于界面顶部</a:t>
            </a:r>
            <a:r>
              <a:rPr lang="en-US" altLang="zh-CN" sz="1400" dirty="0"/>
              <a:t>,</a:t>
            </a:r>
            <a:r>
              <a:rPr lang="zh-CN" altLang="en-US" sz="1400" dirty="0"/>
              <a:t>包括文件、任务、资源、项目、视图和甘特图格式等选项卡。视图区位于界面左侧</a:t>
            </a:r>
            <a:r>
              <a:rPr lang="en-US" altLang="zh-CN" sz="1400" dirty="0"/>
              <a:t>,</a:t>
            </a:r>
            <a:r>
              <a:rPr lang="zh-CN" altLang="en-US" sz="1400" dirty="0"/>
              <a:t>用于切换不同的项目视图</a:t>
            </a:r>
            <a:r>
              <a:rPr lang="en-US" altLang="zh-CN" sz="1400" dirty="0"/>
              <a:t>(</a:t>
            </a:r>
            <a:r>
              <a:rPr lang="zh-CN" altLang="en-US" sz="1400" dirty="0"/>
              <a:t>如甘特图、资源工作表等</a:t>
            </a:r>
            <a:r>
              <a:rPr lang="en-US" altLang="zh-CN" sz="1400" dirty="0"/>
              <a:t>)</a:t>
            </a:r>
            <a:r>
              <a:rPr lang="zh-CN" altLang="en-US" sz="1400" dirty="0"/>
              <a:t>。工作区位于界面右侧为主要显示区域</a:t>
            </a:r>
            <a:r>
              <a:rPr lang="en-US" altLang="zh-CN" sz="1400" dirty="0"/>
              <a:t>,</a:t>
            </a:r>
            <a:r>
              <a:rPr lang="zh-CN" altLang="en-US" sz="1400" dirty="0"/>
              <a:t>左侧为表格区</a:t>
            </a:r>
            <a:r>
              <a:rPr lang="en-US" altLang="zh-CN" sz="1400" dirty="0"/>
              <a:t>,</a:t>
            </a:r>
            <a:r>
              <a:rPr lang="zh-CN" altLang="en-US" sz="1400" dirty="0"/>
              <a:t>展示任务详情</a:t>
            </a:r>
            <a:r>
              <a:rPr lang="en-US" altLang="zh-CN" sz="1400" dirty="0"/>
              <a:t>(</a:t>
            </a:r>
            <a:r>
              <a:rPr lang="zh-CN" altLang="en-US" sz="1400" dirty="0"/>
              <a:t>如名称、起止日期、资源等</a:t>
            </a:r>
            <a:r>
              <a:rPr lang="en-US" altLang="zh-CN" sz="1400" dirty="0"/>
              <a:t>),</a:t>
            </a:r>
            <a:r>
              <a:rPr lang="zh-CN" altLang="en-US" sz="1400" dirty="0"/>
              <a:t>右侧为甘特图区</a:t>
            </a:r>
            <a:r>
              <a:rPr lang="en-US" altLang="zh-CN" sz="1400" dirty="0"/>
              <a:t>,</a:t>
            </a:r>
            <a:r>
              <a:rPr lang="zh-CN" altLang="en-US" sz="1400" dirty="0"/>
              <a:t>展示项目时间轴和任务进展情况。</a:t>
            </a:r>
            <a:endParaRPr lang="en-US" altLang="zh-CN" sz="1400" dirty="0"/>
          </a:p>
        </p:txBody>
      </p:sp>
      <p:pic>
        <p:nvPicPr>
          <p:cNvPr id="3" name="图片 2">
            <a:extLst>
              <a:ext uri="{FF2B5EF4-FFF2-40B4-BE49-F238E27FC236}">
                <a16:creationId xmlns:a16="http://schemas.microsoft.com/office/drawing/2014/main" id="{77B03A83-9198-F39D-EA38-9FEE0B338415}"/>
              </a:ext>
            </a:extLst>
          </p:cNvPr>
          <p:cNvPicPr>
            <a:picLocks noChangeAspect="1"/>
          </p:cNvPicPr>
          <p:nvPr/>
        </p:nvPicPr>
        <p:blipFill>
          <a:blip r:embed="rId5"/>
          <a:srcRect r="17721" b="28688"/>
          <a:stretch>
            <a:fillRect/>
          </a:stretch>
        </p:blipFill>
        <p:spPr>
          <a:xfrm>
            <a:off x="752402" y="2346598"/>
            <a:ext cx="6440031" cy="2263078"/>
          </a:xfrm>
          <a:prstGeom prst="rect">
            <a:avLst/>
          </a:prstGeom>
        </p:spPr>
      </p:pic>
      <p:sp>
        <p:nvSpPr>
          <p:cNvPr id="2" name="矩形 1">
            <a:extLst>
              <a:ext uri="{FF2B5EF4-FFF2-40B4-BE49-F238E27FC236}">
                <a16:creationId xmlns:a16="http://schemas.microsoft.com/office/drawing/2014/main" id="{B79BCFC4-487C-A064-F5C1-B1C83D01660D}"/>
              </a:ext>
            </a:extLst>
          </p:cNvPr>
          <p:cNvSpPr/>
          <p:nvPr/>
        </p:nvSpPr>
        <p:spPr>
          <a:xfrm>
            <a:off x="1010285" y="2376655"/>
            <a:ext cx="5970482" cy="73484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22599E49-5A0D-AAF2-F509-FD27A818DA13}"/>
              </a:ext>
            </a:extLst>
          </p:cNvPr>
          <p:cNvSpPr/>
          <p:nvPr/>
        </p:nvSpPr>
        <p:spPr>
          <a:xfrm>
            <a:off x="818514" y="3377927"/>
            <a:ext cx="3259455" cy="11743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ACB78382-41E2-0A86-6058-BB8EF1E6214B}"/>
              </a:ext>
            </a:extLst>
          </p:cNvPr>
          <p:cNvSpPr/>
          <p:nvPr/>
        </p:nvSpPr>
        <p:spPr>
          <a:xfrm>
            <a:off x="4144082" y="3377927"/>
            <a:ext cx="3048352" cy="11743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292D6787-423B-0992-FEDA-2B7D687BEE3A}"/>
              </a:ext>
            </a:extLst>
          </p:cNvPr>
          <p:cNvSpPr txBox="1"/>
          <p:nvPr/>
        </p:nvSpPr>
        <p:spPr>
          <a:xfrm>
            <a:off x="3332692" y="2620497"/>
            <a:ext cx="1484841" cy="338554"/>
          </a:xfrm>
          <a:prstGeom prst="rect">
            <a:avLst/>
          </a:prstGeom>
          <a:noFill/>
        </p:spPr>
        <p:txBody>
          <a:bodyPr wrap="square">
            <a:spAutoFit/>
          </a:bodyPr>
          <a:lstStyle/>
          <a:p>
            <a:r>
              <a:rPr lang="zh-CN" altLang="en-US" sz="1600" b="1" dirty="0">
                <a:solidFill>
                  <a:srgbClr val="FF0000"/>
                </a:solidFill>
              </a:rPr>
              <a:t>功能区</a:t>
            </a:r>
          </a:p>
        </p:txBody>
      </p:sp>
      <p:sp>
        <p:nvSpPr>
          <p:cNvPr id="12" name="文本框 11">
            <a:extLst>
              <a:ext uri="{FF2B5EF4-FFF2-40B4-BE49-F238E27FC236}">
                <a16:creationId xmlns:a16="http://schemas.microsoft.com/office/drawing/2014/main" id="{F2F929C6-F0CE-5997-7A8C-4DE6B462CF25}"/>
              </a:ext>
            </a:extLst>
          </p:cNvPr>
          <p:cNvSpPr txBox="1"/>
          <p:nvPr/>
        </p:nvSpPr>
        <p:spPr>
          <a:xfrm>
            <a:off x="1961904" y="3746563"/>
            <a:ext cx="1484841" cy="338554"/>
          </a:xfrm>
          <a:prstGeom prst="rect">
            <a:avLst/>
          </a:prstGeom>
          <a:noFill/>
        </p:spPr>
        <p:txBody>
          <a:bodyPr wrap="square">
            <a:spAutoFit/>
          </a:bodyPr>
          <a:lstStyle/>
          <a:p>
            <a:r>
              <a:rPr lang="zh-CN" altLang="en-US" sz="1600" b="1" dirty="0">
                <a:solidFill>
                  <a:srgbClr val="FF0000"/>
                </a:solidFill>
              </a:rPr>
              <a:t>表格区</a:t>
            </a:r>
          </a:p>
        </p:txBody>
      </p:sp>
      <p:sp>
        <p:nvSpPr>
          <p:cNvPr id="13" name="文本框 12">
            <a:extLst>
              <a:ext uri="{FF2B5EF4-FFF2-40B4-BE49-F238E27FC236}">
                <a16:creationId xmlns:a16="http://schemas.microsoft.com/office/drawing/2014/main" id="{0F8D84A9-8D4C-1239-8C10-02B2491D498A}"/>
              </a:ext>
            </a:extLst>
          </p:cNvPr>
          <p:cNvSpPr txBox="1"/>
          <p:nvPr/>
        </p:nvSpPr>
        <p:spPr>
          <a:xfrm>
            <a:off x="5221359" y="3795844"/>
            <a:ext cx="1484841" cy="338554"/>
          </a:xfrm>
          <a:prstGeom prst="rect">
            <a:avLst/>
          </a:prstGeom>
          <a:noFill/>
        </p:spPr>
        <p:txBody>
          <a:bodyPr wrap="square">
            <a:spAutoFit/>
          </a:bodyPr>
          <a:lstStyle/>
          <a:p>
            <a:r>
              <a:rPr lang="zh-CN" altLang="en-US" sz="1600" b="1" dirty="0">
                <a:solidFill>
                  <a:srgbClr val="FF0000"/>
                </a:solidFill>
              </a:rPr>
              <a:t>甘特图区</a:t>
            </a:r>
          </a:p>
        </p:txBody>
      </p:sp>
      <p:sp>
        <p:nvSpPr>
          <p:cNvPr id="14" name="文本框 13">
            <a:extLst>
              <a:ext uri="{FF2B5EF4-FFF2-40B4-BE49-F238E27FC236}">
                <a16:creationId xmlns:a16="http://schemas.microsoft.com/office/drawing/2014/main" id="{A4845C9A-AE2D-7FCE-14E9-AC35DA2FA0AF}"/>
              </a:ext>
            </a:extLst>
          </p:cNvPr>
          <p:cNvSpPr txBox="1"/>
          <p:nvPr/>
        </p:nvSpPr>
        <p:spPr>
          <a:xfrm>
            <a:off x="217487" y="2315773"/>
            <a:ext cx="1484841" cy="830997"/>
          </a:xfrm>
          <a:prstGeom prst="rect">
            <a:avLst/>
          </a:prstGeom>
          <a:noFill/>
        </p:spPr>
        <p:txBody>
          <a:bodyPr wrap="square">
            <a:spAutoFit/>
          </a:bodyPr>
          <a:lstStyle/>
          <a:p>
            <a:r>
              <a:rPr lang="zh-CN" altLang="en-US" sz="1600" b="1" dirty="0">
                <a:solidFill>
                  <a:srgbClr val="FF0000"/>
                </a:solidFill>
              </a:rPr>
              <a:t>视</a:t>
            </a:r>
            <a:endParaRPr lang="en-US" altLang="zh-CN" sz="1600" b="1" dirty="0">
              <a:solidFill>
                <a:srgbClr val="FF0000"/>
              </a:solidFill>
            </a:endParaRPr>
          </a:p>
          <a:p>
            <a:r>
              <a:rPr lang="zh-CN" altLang="en-US" sz="1600" b="1" dirty="0">
                <a:solidFill>
                  <a:srgbClr val="FF0000"/>
                </a:solidFill>
              </a:rPr>
              <a:t>图</a:t>
            </a:r>
            <a:endParaRPr lang="en-US" altLang="zh-CN" sz="1600" b="1" dirty="0">
              <a:solidFill>
                <a:srgbClr val="FF0000"/>
              </a:solidFill>
            </a:endParaRPr>
          </a:p>
          <a:p>
            <a:r>
              <a:rPr lang="zh-CN" altLang="en-US" sz="1600" b="1" dirty="0">
                <a:solidFill>
                  <a:srgbClr val="FF0000"/>
                </a:solidFill>
              </a:rPr>
              <a:t>区</a:t>
            </a:r>
          </a:p>
        </p:txBody>
      </p:sp>
      <p:sp>
        <p:nvSpPr>
          <p:cNvPr id="15" name="箭头: 右 14">
            <a:extLst>
              <a:ext uri="{FF2B5EF4-FFF2-40B4-BE49-F238E27FC236}">
                <a16:creationId xmlns:a16="http://schemas.microsoft.com/office/drawing/2014/main" id="{7912AFC5-412B-8A2D-B8E6-7A3E4C78A64B}"/>
              </a:ext>
            </a:extLst>
          </p:cNvPr>
          <p:cNvSpPr/>
          <p:nvPr/>
        </p:nvSpPr>
        <p:spPr>
          <a:xfrm>
            <a:off x="549592" y="2660601"/>
            <a:ext cx="202809" cy="29845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414677926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F0C7098-64A4-344B-1992-3226C95A6D70}"/>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9548A968-FCC7-B80C-D897-73B7D5C6DD8E}"/>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p>
        </p:txBody>
      </p:sp>
      <p:grpSp>
        <p:nvGrpSpPr>
          <p:cNvPr id="9" name="组合 8">
            <a:extLst>
              <a:ext uri="{FF2B5EF4-FFF2-40B4-BE49-F238E27FC236}">
                <a16:creationId xmlns:a16="http://schemas.microsoft.com/office/drawing/2014/main" id="{83A6AEE2-D905-2017-946A-0BEF4B97463A}"/>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92837769-1B57-7787-BFF7-CEB54A6B2876}"/>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9160B9DD-3C2A-E675-DFEC-481B49BB770C}"/>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EBEDDD24-DF83-5C19-1D87-8AFC3AAE9A15}"/>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3B61755C-44AC-FF79-4FAC-A87B5F936B0C}"/>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a:extLst>
              <a:ext uri="{FF2B5EF4-FFF2-40B4-BE49-F238E27FC236}">
                <a16:creationId xmlns:a16="http://schemas.microsoft.com/office/drawing/2014/main" id="{996ABD32-A65E-42DF-E77D-0FB08B778222}"/>
              </a:ext>
            </a:extLst>
          </p:cNvPr>
          <p:cNvSpPr txBox="1"/>
          <p:nvPr/>
        </p:nvSpPr>
        <p:spPr>
          <a:xfrm>
            <a:off x="337185" y="636270"/>
            <a:ext cx="8286115" cy="1350178"/>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2)</a:t>
            </a:r>
            <a:r>
              <a:rPr lang="zh-CN" altLang="en-US" sz="1400" dirty="0"/>
              <a:t>设置教务管理系统项目的基本信息。</a:t>
            </a:r>
            <a:r>
              <a:rPr lang="en-US" altLang="zh-CN" sz="1400" dirty="0"/>
              <a:t>'</a:t>
            </a:r>
            <a:r>
              <a:rPr lang="zh-CN" altLang="en-US" sz="1400" dirty="0"/>
              <a:t>在“项目”→“项目信息”选项中</a:t>
            </a:r>
            <a:r>
              <a:rPr lang="en-US" altLang="zh-CN" sz="1400" dirty="0"/>
              <a:t>,</a:t>
            </a:r>
            <a:r>
              <a:rPr lang="zh-CN" altLang="en-US" sz="1400" dirty="0"/>
              <a:t>可以设置项目的开始日期和日期排定方法</a:t>
            </a:r>
            <a:r>
              <a:rPr lang="en-US" altLang="zh-CN" sz="1400" dirty="0"/>
              <a:t>,</a:t>
            </a:r>
            <a:r>
              <a:rPr lang="zh-CN" altLang="en-US" sz="1400" dirty="0"/>
              <a:t>日期排定方法可选择“项目开始日期”或“项目完成日期”</a:t>
            </a:r>
            <a:r>
              <a:rPr lang="en-US" altLang="zh-CN" sz="1400" dirty="0"/>
              <a:t>:</a:t>
            </a:r>
            <a:r>
              <a:rPr lang="zh-CN" altLang="en-US" sz="1400" dirty="0"/>
              <a:t>选择项目开始日期会按时间顺序</a:t>
            </a:r>
            <a:r>
              <a:rPr lang="en-US" altLang="zh-CN" sz="1400" dirty="0"/>
              <a:t>,</a:t>
            </a:r>
            <a:r>
              <a:rPr lang="zh-CN" altLang="en-US" sz="1400" dirty="0"/>
              <a:t>选择项目完成日期则采用倒序。此外</a:t>
            </a:r>
            <a:r>
              <a:rPr lang="en-US" altLang="zh-CN" sz="1400" dirty="0"/>
              <a:t>,</a:t>
            </a:r>
            <a:r>
              <a:rPr lang="zh-CN" altLang="en-US" sz="1400" dirty="0"/>
              <a:t>开始日期可以设置为早于当前时间</a:t>
            </a:r>
            <a:r>
              <a:rPr lang="en-US" altLang="zh-CN" sz="1400" dirty="0"/>
              <a:t>,</a:t>
            </a:r>
            <a:r>
              <a:rPr lang="zh-CN" altLang="en-US" sz="1400" dirty="0"/>
              <a:t>以便进行项目的前期跟踪和规划。在“项目”→“更改工作时间”选项中</a:t>
            </a:r>
            <a:r>
              <a:rPr lang="en-US" altLang="zh-CN" sz="1400" dirty="0"/>
              <a:t>,</a:t>
            </a:r>
            <a:r>
              <a:rPr lang="zh-CN" altLang="en-US" sz="1400" dirty="0"/>
              <a:t>可以设置项目的例外日期和工作周。</a:t>
            </a:r>
            <a:endParaRPr lang="en-US" altLang="zh-CN" sz="1400" dirty="0"/>
          </a:p>
        </p:txBody>
      </p:sp>
      <p:grpSp>
        <p:nvGrpSpPr>
          <p:cNvPr id="11" name="组合 10">
            <a:extLst>
              <a:ext uri="{FF2B5EF4-FFF2-40B4-BE49-F238E27FC236}">
                <a16:creationId xmlns:a16="http://schemas.microsoft.com/office/drawing/2014/main" id="{D2BD1D31-7391-27E4-9177-AFF5547767C1}"/>
              </a:ext>
            </a:extLst>
          </p:cNvPr>
          <p:cNvGrpSpPr/>
          <p:nvPr/>
        </p:nvGrpSpPr>
        <p:grpSpPr>
          <a:xfrm>
            <a:off x="-27616" y="1986448"/>
            <a:ext cx="3528926" cy="2229952"/>
            <a:chOff x="277177" y="1986448"/>
            <a:chExt cx="3528926" cy="2229952"/>
          </a:xfrm>
        </p:grpSpPr>
        <p:grpSp>
          <p:nvGrpSpPr>
            <p:cNvPr id="10" name="组合 9">
              <a:extLst>
                <a:ext uri="{FF2B5EF4-FFF2-40B4-BE49-F238E27FC236}">
                  <a16:creationId xmlns:a16="http://schemas.microsoft.com/office/drawing/2014/main" id="{F8AFAD4E-D85D-F81A-5357-5C7961CC9FF1}"/>
                </a:ext>
              </a:extLst>
            </p:cNvPr>
            <p:cNvGrpSpPr/>
            <p:nvPr/>
          </p:nvGrpSpPr>
          <p:grpSpPr>
            <a:xfrm>
              <a:off x="277177" y="1986448"/>
              <a:ext cx="3528926" cy="2229952"/>
              <a:chOff x="277177" y="1986448"/>
              <a:chExt cx="3528926" cy="2229952"/>
            </a:xfrm>
          </p:grpSpPr>
          <p:pic>
            <p:nvPicPr>
              <p:cNvPr id="8" name="图片 7">
                <a:extLst>
                  <a:ext uri="{FF2B5EF4-FFF2-40B4-BE49-F238E27FC236}">
                    <a16:creationId xmlns:a16="http://schemas.microsoft.com/office/drawing/2014/main" id="{AE3D4936-9319-B2C2-5571-C546205A92DB}"/>
                  </a:ext>
                </a:extLst>
              </p:cNvPr>
              <p:cNvPicPr>
                <a:picLocks noChangeAspect="1"/>
              </p:cNvPicPr>
              <p:nvPr/>
            </p:nvPicPr>
            <p:blipFill>
              <a:blip r:embed="rId4"/>
              <a:stretch>
                <a:fillRect/>
              </a:stretch>
            </p:blipFill>
            <p:spPr>
              <a:xfrm>
                <a:off x="277177" y="1986448"/>
                <a:ext cx="3528926" cy="2229952"/>
              </a:xfrm>
              <a:prstGeom prst="rect">
                <a:avLst/>
              </a:prstGeom>
            </p:spPr>
          </p:pic>
          <p:sp>
            <p:nvSpPr>
              <p:cNvPr id="2" name="矩形 1">
                <a:extLst>
                  <a:ext uri="{FF2B5EF4-FFF2-40B4-BE49-F238E27FC236}">
                    <a16:creationId xmlns:a16="http://schemas.microsoft.com/office/drawing/2014/main" id="{A61D30F3-E650-533F-786F-A844E26041B3}"/>
                  </a:ext>
                </a:extLst>
              </p:cNvPr>
              <p:cNvSpPr/>
              <p:nvPr/>
            </p:nvSpPr>
            <p:spPr>
              <a:xfrm>
                <a:off x="818515" y="2067561"/>
                <a:ext cx="202565" cy="45725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箭头: 右 2">
                <a:extLst>
                  <a:ext uri="{FF2B5EF4-FFF2-40B4-BE49-F238E27FC236}">
                    <a16:creationId xmlns:a16="http://schemas.microsoft.com/office/drawing/2014/main" id="{5F7C8DE5-F055-D706-E925-51BEE676D524}"/>
                  </a:ext>
                </a:extLst>
              </p:cNvPr>
              <p:cNvSpPr/>
              <p:nvPr/>
            </p:nvSpPr>
            <p:spPr>
              <a:xfrm>
                <a:off x="1741699" y="3228041"/>
                <a:ext cx="202809" cy="29845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id="{1238F27E-AA20-3744-1B91-E70E5F07E09E}"/>
                </a:ext>
              </a:extLst>
            </p:cNvPr>
            <p:cNvSpPr/>
            <p:nvPr/>
          </p:nvSpPr>
          <p:spPr>
            <a:xfrm>
              <a:off x="2048296" y="2867757"/>
              <a:ext cx="913344" cy="1923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940E973C-1955-5EA8-91EC-1954B6E49935}"/>
              </a:ext>
            </a:extLst>
          </p:cNvPr>
          <p:cNvGrpSpPr/>
          <p:nvPr/>
        </p:nvGrpSpPr>
        <p:grpSpPr>
          <a:xfrm>
            <a:off x="3576976" y="1986448"/>
            <a:ext cx="2469669" cy="2580625"/>
            <a:chOff x="5588051" y="2128251"/>
            <a:chExt cx="2469669" cy="2580625"/>
          </a:xfrm>
        </p:grpSpPr>
        <p:pic>
          <p:nvPicPr>
            <p:cNvPr id="12" name="图片 11">
              <a:extLst>
                <a:ext uri="{FF2B5EF4-FFF2-40B4-BE49-F238E27FC236}">
                  <a16:creationId xmlns:a16="http://schemas.microsoft.com/office/drawing/2014/main" id="{96E667E6-D13D-A457-A462-1F1C5DB39ECC}"/>
                </a:ext>
              </a:extLst>
            </p:cNvPr>
            <p:cNvPicPr>
              <a:picLocks noChangeAspect="1"/>
            </p:cNvPicPr>
            <p:nvPr/>
          </p:nvPicPr>
          <p:blipFill>
            <a:blip r:embed="rId5"/>
            <a:srcRect l="33017"/>
            <a:stretch>
              <a:fillRect/>
            </a:stretch>
          </p:blipFill>
          <p:spPr>
            <a:xfrm>
              <a:off x="5588051" y="2128251"/>
              <a:ext cx="2469669" cy="2580625"/>
            </a:xfrm>
            <a:prstGeom prst="rect">
              <a:avLst/>
            </a:prstGeom>
          </p:spPr>
        </p:pic>
        <p:grpSp>
          <p:nvGrpSpPr>
            <p:cNvPr id="17" name="组合 16">
              <a:extLst>
                <a:ext uri="{FF2B5EF4-FFF2-40B4-BE49-F238E27FC236}">
                  <a16:creationId xmlns:a16="http://schemas.microsoft.com/office/drawing/2014/main" id="{93B4C310-B628-DDEF-177B-FD694FDFC449}"/>
                </a:ext>
              </a:extLst>
            </p:cNvPr>
            <p:cNvGrpSpPr/>
            <p:nvPr/>
          </p:nvGrpSpPr>
          <p:grpSpPr>
            <a:xfrm>
              <a:off x="5709920" y="2339468"/>
              <a:ext cx="2001520" cy="1610250"/>
              <a:chOff x="5709920" y="2339468"/>
              <a:chExt cx="2001520" cy="1610250"/>
            </a:xfrm>
          </p:grpSpPr>
          <p:sp>
            <p:nvSpPr>
              <p:cNvPr id="13" name="矩形 12">
                <a:extLst>
                  <a:ext uri="{FF2B5EF4-FFF2-40B4-BE49-F238E27FC236}">
                    <a16:creationId xmlns:a16="http://schemas.microsoft.com/office/drawing/2014/main" id="{B520A60A-D06A-0D8E-EF1E-7D26D4B9AB33}"/>
                  </a:ext>
                </a:extLst>
              </p:cNvPr>
              <p:cNvSpPr/>
              <p:nvPr/>
            </p:nvSpPr>
            <p:spPr>
              <a:xfrm>
                <a:off x="5709920" y="2339468"/>
                <a:ext cx="233680" cy="3248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0962D0A5-7E07-90B4-5DE8-F985CF4916C4}"/>
                  </a:ext>
                </a:extLst>
              </p:cNvPr>
              <p:cNvSpPr/>
              <p:nvPr/>
            </p:nvSpPr>
            <p:spPr>
              <a:xfrm>
                <a:off x="6214214" y="3665970"/>
                <a:ext cx="1497226" cy="28374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箭头: 右 14">
                <a:extLst>
                  <a:ext uri="{FF2B5EF4-FFF2-40B4-BE49-F238E27FC236}">
                    <a16:creationId xmlns:a16="http://schemas.microsoft.com/office/drawing/2014/main" id="{3D045F9C-5E9A-F8CC-FD16-D9E69BBB19D7}"/>
                  </a:ext>
                </a:extLst>
              </p:cNvPr>
              <p:cNvSpPr/>
              <p:nvPr/>
            </p:nvSpPr>
            <p:spPr>
              <a:xfrm>
                <a:off x="5846481" y="3388136"/>
                <a:ext cx="202809" cy="29845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3" name="组合 22">
            <a:extLst>
              <a:ext uri="{FF2B5EF4-FFF2-40B4-BE49-F238E27FC236}">
                <a16:creationId xmlns:a16="http://schemas.microsoft.com/office/drawing/2014/main" id="{8AC9A1EE-ADE4-3DA6-8008-18DD64B8079E}"/>
              </a:ext>
            </a:extLst>
          </p:cNvPr>
          <p:cNvGrpSpPr/>
          <p:nvPr/>
        </p:nvGrpSpPr>
        <p:grpSpPr>
          <a:xfrm>
            <a:off x="6076485" y="1982087"/>
            <a:ext cx="3088153" cy="2625075"/>
            <a:chOff x="6182232" y="1971132"/>
            <a:chExt cx="3088153" cy="2625075"/>
          </a:xfrm>
        </p:grpSpPr>
        <p:pic>
          <p:nvPicPr>
            <p:cNvPr id="16" name="图片 15">
              <a:extLst>
                <a:ext uri="{FF2B5EF4-FFF2-40B4-BE49-F238E27FC236}">
                  <a16:creationId xmlns:a16="http://schemas.microsoft.com/office/drawing/2014/main" id="{69FCBAB3-7ACF-D863-1940-066685D2700A}"/>
                </a:ext>
              </a:extLst>
            </p:cNvPr>
            <p:cNvPicPr>
              <a:picLocks noChangeAspect="1"/>
            </p:cNvPicPr>
            <p:nvPr/>
          </p:nvPicPr>
          <p:blipFill>
            <a:blip r:embed="rId6"/>
            <a:srcRect l="18626"/>
            <a:stretch>
              <a:fillRect/>
            </a:stretch>
          </p:blipFill>
          <p:spPr>
            <a:xfrm>
              <a:off x="6182232" y="1971132"/>
              <a:ext cx="3088153" cy="2625075"/>
            </a:xfrm>
            <a:prstGeom prst="rect">
              <a:avLst/>
            </a:prstGeom>
          </p:spPr>
        </p:pic>
        <p:sp>
          <p:nvSpPr>
            <p:cNvPr id="19" name="矩形 18">
              <a:extLst>
                <a:ext uri="{FF2B5EF4-FFF2-40B4-BE49-F238E27FC236}">
                  <a16:creationId xmlns:a16="http://schemas.microsoft.com/office/drawing/2014/main" id="{9FB34275-6AC6-B7EF-0EC0-6532012151D9}"/>
                </a:ext>
              </a:extLst>
            </p:cNvPr>
            <p:cNvSpPr/>
            <p:nvPr/>
          </p:nvSpPr>
          <p:spPr>
            <a:xfrm>
              <a:off x="6856423" y="2123190"/>
              <a:ext cx="233680" cy="32482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4474FFC2-696C-60A1-8B3F-9EE4EE4E7980}"/>
                </a:ext>
              </a:extLst>
            </p:cNvPr>
            <p:cNvSpPr/>
            <p:nvPr/>
          </p:nvSpPr>
          <p:spPr>
            <a:xfrm>
              <a:off x="7318882" y="3561608"/>
              <a:ext cx="1581278" cy="2574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E18F1A38-CE10-6DB8-F01F-DD2AA1F9D218}"/>
                </a:ext>
              </a:extLst>
            </p:cNvPr>
            <p:cNvSpPr/>
            <p:nvPr/>
          </p:nvSpPr>
          <p:spPr>
            <a:xfrm>
              <a:off x="6241376" y="2765468"/>
              <a:ext cx="1001840" cy="10535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9107AC69-E569-D453-1C5B-0CFF5B7BCB87}"/>
                </a:ext>
              </a:extLst>
            </p:cNvPr>
            <p:cNvSpPr/>
            <p:nvPr/>
          </p:nvSpPr>
          <p:spPr>
            <a:xfrm rot="10800000">
              <a:off x="7398931" y="3007828"/>
              <a:ext cx="202809" cy="29845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a:extLst>
              <a:ext uri="{FF2B5EF4-FFF2-40B4-BE49-F238E27FC236}">
                <a16:creationId xmlns:a16="http://schemas.microsoft.com/office/drawing/2014/main" id="{00E0A5A9-EDB0-5BFA-29E1-13F1863F6202}"/>
              </a:ext>
            </a:extLst>
          </p:cNvPr>
          <p:cNvSpPr txBox="1"/>
          <p:nvPr/>
        </p:nvSpPr>
        <p:spPr>
          <a:xfrm>
            <a:off x="3779055" y="4147431"/>
            <a:ext cx="1615905" cy="276999"/>
          </a:xfrm>
          <a:prstGeom prst="rect">
            <a:avLst/>
          </a:prstGeom>
          <a:noFill/>
        </p:spPr>
        <p:txBody>
          <a:bodyPr wrap="square">
            <a:spAutoFit/>
          </a:bodyPr>
          <a:lstStyle/>
          <a:p>
            <a:r>
              <a:rPr lang="zh-CN" altLang="en-US" sz="1200" b="1" dirty="0">
                <a:solidFill>
                  <a:srgbClr val="FF0000"/>
                </a:solidFill>
              </a:rPr>
              <a:t>设置项目的例外日期</a:t>
            </a:r>
            <a:endParaRPr lang="zh-CN" altLang="en-US" b="1" dirty="0">
              <a:solidFill>
                <a:srgbClr val="FF0000"/>
              </a:solidFill>
            </a:endParaRPr>
          </a:p>
        </p:txBody>
      </p:sp>
      <p:sp>
        <p:nvSpPr>
          <p:cNvPr id="26" name="文本框 25">
            <a:extLst>
              <a:ext uri="{FF2B5EF4-FFF2-40B4-BE49-F238E27FC236}">
                <a16:creationId xmlns:a16="http://schemas.microsoft.com/office/drawing/2014/main" id="{4C44E905-0656-E8F9-AF59-F469334717DC}"/>
              </a:ext>
            </a:extLst>
          </p:cNvPr>
          <p:cNvSpPr txBox="1"/>
          <p:nvPr/>
        </p:nvSpPr>
        <p:spPr>
          <a:xfrm>
            <a:off x="6750676" y="4100545"/>
            <a:ext cx="1615905" cy="276999"/>
          </a:xfrm>
          <a:prstGeom prst="rect">
            <a:avLst/>
          </a:prstGeom>
          <a:noFill/>
        </p:spPr>
        <p:txBody>
          <a:bodyPr wrap="square">
            <a:spAutoFit/>
          </a:bodyPr>
          <a:lstStyle/>
          <a:p>
            <a:r>
              <a:rPr lang="zh-CN" altLang="en-US" sz="1200" b="1" dirty="0">
                <a:solidFill>
                  <a:srgbClr val="FF0000"/>
                </a:solidFill>
              </a:rPr>
              <a:t>设置项目的工作周</a:t>
            </a:r>
            <a:endParaRPr lang="zh-CN" altLang="en-US" b="1" dirty="0">
              <a:solidFill>
                <a:srgbClr val="FF0000"/>
              </a:solidFill>
            </a:endParaRPr>
          </a:p>
        </p:txBody>
      </p:sp>
    </p:spTree>
    <p:custDataLst>
      <p:tags r:id="rId1"/>
    </p:custDataLst>
    <p:extLst>
      <p:ext uri="{BB962C8B-B14F-4D97-AF65-F5344CB8AC3E}">
        <p14:creationId xmlns:p14="http://schemas.microsoft.com/office/powerpoint/2010/main" val="146682484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8520B72-4340-BBC3-4AEF-4BB9AD67369E}"/>
            </a:ext>
          </a:extLst>
        </p:cNvPr>
        <p:cNvGrpSpPr/>
        <p:nvPr/>
      </p:nvGrpSpPr>
      <p:grpSpPr>
        <a:xfrm>
          <a:off x="0" y="0"/>
          <a:ext cx="0" cy="0"/>
          <a:chOff x="0" y="0"/>
          <a:chExt cx="0" cy="0"/>
        </a:xfrm>
      </p:grpSpPr>
      <p:sp>
        <p:nvSpPr>
          <p:cNvPr id="10" name="文本框 9">
            <a:extLst>
              <a:ext uri="{FF2B5EF4-FFF2-40B4-BE49-F238E27FC236}">
                <a16:creationId xmlns:a16="http://schemas.microsoft.com/office/drawing/2014/main" id="{13C52F1D-F58C-6B2A-B64A-2E1F08DD9C91}"/>
              </a:ext>
            </a:extLst>
          </p:cNvPr>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a:extLst>
              <a:ext uri="{FF2B5EF4-FFF2-40B4-BE49-F238E27FC236}">
                <a16:creationId xmlns:a16="http://schemas.microsoft.com/office/drawing/2014/main" id="{D4CF7F84-7C2E-104A-F4B5-DB2FEE25A982}"/>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p>
        </p:txBody>
      </p:sp>
      <p:grpSp>
        <p:nvGrpSpPr>
          <p:cNvPr id="9" name="组合 8">
            <a:extLst>
              <a:ext uri="{FF2B5EF4-FFF2-40B4-BE49-F238E27FC236}">
                <a16:creationId xmlns:a16="http://schemas.microsoft.com/office/drawing/2014/main" id="{7672EBCC-1620-0E21-5955-6CDA7DCA0D67}"/>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12B70AAD-83F1-7543-46EF-899DC7C55775}"/>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49DDA11B-DE4E-7137-60D9-B8FF9D96E6DB}"/>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5EE73B4E-C12C-CE6A-FD8D-0ED66EF024FB}"/>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82463AC9-61E1-C627-4AD7-D0DC21A0B122}"/>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ECA8BF55-1826-1BB6-AAD7-282FA98E9D55}"/>
              </a:ext>
            </a:extLst>
          </p:cNvPr>
          <p:cNvSpPr txBox="1"/>
          <p:nvPr/>
        </p:nvSpPr>
        <p:spPr>
          <a:xfrm>
            <a:off x="337185" y="636270"/>
            <a:ext cx="8286115" cy="1350178"/>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3)</a:t>
            </a:r>
            <a:r>
              <a:rPr lang="zh-CN" altLang="en-US" sz="1400" dirty="0"/>
              <a:t>表格区完成工作任务分解。在表格区的“任务名称”列中输入教务管理系统的各项任务及其编码</a:t>
            </a:r>
            <a:r>
              <a:rPr lang="en-US" altLang="zh-CN" sz="1400" dirty="0"/>
              <a:t>,</a:t>
            </a:r>
            <a:r>
              <a:rPr lang="zh-CN" altLang="en-US" sz="1400" dirty="0"/>
              <a:t>并选择任务模式为“自动计划”或“手动计划”。在“自动计划”模式下</a:t>
            </a:r>
            <a:r>
              <a:rPr lang="en-US" altLang="zh-CN" sz="1400" dirty="0"/>
              <a:t>,</a:t>
            </a:r>
            <a:r>
              <a:rPr lang="zh-CN" altLang="en-US" sz="1400" dirty="0"/>
              <a:t>任务的开始和结束日期将根据任务之间的依赖关系自动调整</a:t>
            </a:r>
            <a:r>
              <a:rPr lang="en-US" altLang="zh-CN" sz="1400" dirty="0"/>
              <a:t>,</a:t>
            </a:r>
            <a:r>
              <a:rPr lang="zh-CN" altLang="en-US" sz="1400" dirty="0"/>
              <a:t>在“手动计划”模式下</a:t>
            </a:r>
            <a:r>
              <a:rPr lang="en-US" altLang="zh-CN" sz="1400" dirty="0"/>
              <a:t>,</a:t>
            </a:r>
            <a:r>
              <a:rPr lang="zh-CN" altLang="en-US" sz="1400" dirty="0"/>
              <a:t>用户可以手动设置每个任务的日期</a:t>
            </a:r>
            <a:r>
              <a:rPr lang="en-US" altLang="zh-CN" sz="1400" dirty="0"/>
              <a:t>,</a:t>
            </a:r>
            <a:r>
              <a:rPr lang="zh-CN" altLang="en-US" sz="1400" dirty="0"/>
              <a:t>且不受其他任务的影响</a:t>
            </a:r>
            <a:r>
              <a:rPr lang="en-US" altLang="zh-CN" sz="1400" dirty="0"/>
              <a:t>,</a:t>
            </a:r>
            <a:r>
              <a:rPr lang="zh-CN" altLang="en-US" sz="1400" dirty="0"/>
              <a:t>一般为默认设置</a:t>
            </a:r>
            <a:r>
              <a:rPr lang="en-US" altLang="zh-CN" sz="1400" dirty="0"/>
              <a:t>,</a:t>
            </a:r>
            <a:r>
              <a:rPr lang="zh-CN" altLang="en-US" sz="1400" dirty="0"/>
              <a:t>如图所示。根据上述需求分析输入各项任务编码和名称</a:t>
            </a:r>
            <a:r>
              <a:rPr lang="en-US" altLang="zh-CN" sz="1400" dirty="0"/>
              <a:t>,</a:t>
            </a:r>
            <a:r>
              <a:rPr lang="zh-CN" altLang="en-US" sz="1400" dirty="0"/>
              <a:t>需注意第一层为系统。</a:t>
            </a:r>
            <a:endParaRPr lang="en-US" altLang="zh-CN" sz="1400" dirty="0"/>
          </a:p>
        </p:txBody>
      </p:sp>
      <p:pic>
        <p:nvPicPr>
          <p:cNvPr id="7" name="内容占位符 4">
            <a:extLst>
              <a:ext uri="{FF2B5EF4-FFF2-40B4-BE49-F238E27FC236}">
                <a16:creationId xmlns:a16="http://schemas.microsoft.com/office/drawing/2014/main" id="{0C28E725-FAF0-27EA-C798-CA7A57878F51}"/>
              </a:ext>
            </a:extLst>
          </p:cNvPr>
          <p:cNvPicPr>
            <a:picLocks noChangeAspect="1"/>
          </p:cNvPicPr>
          <p:nvPr/>
        </p:nvPicPr>
        <p:blipFill>
          <a:blip r:embed="rId5"/>
          <a:srcRect t="-1" r="64625" b="26286"/>
          <a:stretch>
            <a:fillRect/>
          </a:stretch>
        </p:blipFill>
        <p:spPr>
          <a:xfrm>
            <a:off x="732155" y="1986448"/>
            <a:ext cx="2854325" cy="2993752"/>
          </a:xfrm>
          <a:prstGeom prst="rect">
            <a:avLst/>
          </a:prstGeom>
        </p:spPr>
      </p:pic>
      <p:sp>
        <p:nvSpPr>
          <p:cNvPr id="8" name="箭头: 右 7">
            <a:extLst>
              <a:ext uri="{FF2B5EF4-FFF2-40B4-BE49-F238E27FC236}">
                <a16:creationId xmlns:a16="http://schemas.microsoft.com/office/drawing/2014/main" id="{E58572BD-C336-7F5D-0ACD-4A6B495E322A}"/>
              </a:ext>
            </a:extLst>
          </p:cNvPr>
          <p:cNvSpPr/>
          <p:nvPr/>
        </p:nvSpPr>
        <p:spPr>
          <a:xfrm rot="5400000">
            <a:off x="1224280" y="2847340"/>
            <a:ext cx="137160" cy="2286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内容占位符 4">
            <a:extLst>
              <a:ext uri="{FF2B5EF4-FFF2-40B4-BE49-F238E27FC236}">
                <a16:creationId xmlns:a16="http://schemas.microsoft.com/office/drawing/2014/main" id="{8DE5168A-94C1-6005-9527-83EBC0F1CB9F}"/>
              </a:ext>
            </a:extLst>
          </p:cNvPr>
          <p:cNvPicPr>
            <a:picLocks noChangeAspect="1"/>
          </p:cNvPicPr>
          <p:nvPr/>
        </p:nvPicPr>
        <p:blipFill>
          <a:blip r:embed="rId6"/>
          <a:srcRect l="1145" r="27539" b="32904"/>
          <a:stretch>
            <a:fillRect/>
          </a:stretch>
        </p:blipFill>
        <p:spPr>
          <a:xfrm>
            <a:off x="4071622" y="1986448"/>
            <a:ext cx="2928618" cy="2919562"/>
          </a:xfrm>
          <a:prstGeom prst="rect">
            <a:avLst/>
          </a:prstGeom>
        </p:spPr>
      </p:pic>
      <p:sp>
        <p:nvSpPr>
          <p:cNvPr id="12" name="箭头: 右 11">
            <a:extLst>
              <a:ext uri="{FF2B5EF4-FFF2-40B4-BE49-F238E27FC236}">
                <a16:creationId xmlns:a16="http://schemas.microsoft.com/office/drawing/2014/main" id="{0F4DE217-44CB-C5C5-2398-37B1DADE71CF}"/>
              </a:ext>
            </a:extLst>
          </p:cNvPr>
          <p:cNvSpPr/>
          <p:nvPr/>
        </p:nvSpPr>
        <p:spPr>
          <a:xfrm rot="5400000">
            <a:off x="5207000" y="2778760"/>
            <a:ext cx="137160" cy="2286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BA86CAF8-A736-F258-E002-4556E76A591A}"/>
              </a:ext>
            </a:extLst>
          </p:cNvPr>
          <p:cNvSpPr txBox="1"/>
          <p:nvPr/>
        </p:nvSpPr>
        <p:spPr>
          <a:xfrm>
            <a:off x="5836926" y="3586480"/>
            <a:ext cx="3383276" cy="715581"/>
          </a:xfrm>
          <a:prstGeom prst="rect">
            <a:avLst/>
          </a:prstGeom>
          <a:noFill/>
        </p:spPr>
        <p:txBody>
          <a:bodyPr wrap="square">
            <a:spAutoFit/>
          </a:bodyPr>
          <a:lstStyle/>
          <a:p>
            <a:r>
              <a:rPr lang="zh-CN" altLang="en-US" dirty="0">
                <a:solidFill>
                  <a:srgbClr val="FF0000"/>
                </a:solidFill>
              </a:rPr>
              <a:t>在“任务”→“降级任务”选项中</a:t>
            </a:r>
            <a:r>
              <a:rPr lang="en-US" altLang="zh-CN" dirty="0">
                <a:solidFill>
                  <a:srgbClr val="FF0000"/>
                </a:solidFill>
              </a:rPr>
              <a:t>,</a:t>
            </a:r>
            <a:r>
              <a:rPr lang="zh-CN" altLang="en-US" dirty="0">
                <a:solidFill>
                  <a:srgbClr val="FF0000"/>
                </a:solidFill>
              </a:rPr>
              <a:t>可将各项任务分层级管理</a:t>
            </a:r>
            <a:r>
              <a:rPr lang="en-US" altLang="zh-CN" dirty="0">
                <a:solidFill>
                  <a:srgbClr val="FF0000"/>
                </a:solidFill>
              </a:rPr>
              <a:t>,</a:t>
            </a:r>
            <a:r>
              <a:rPr lang="zh-CN" altLang="en-US" dirty="0">
                <a:solidFill>
                  <a:srgbClr val="FF0000"/>
                </a:solidFill>
              </a:rPr>
              <a:t>从而创建工作分解结构</a:t>
            </a:r>
            <a:r>
              <a:rPr lang="en-US" altLang="zh-CN" dirty="0">
                <a:solidFill>
                  <a:srgbClr val="FF0000"/>
                </a:solidFill>
              </a:rPr>
              <a:t>(WBS</a:t>
            </a:r>
            <a:r>
              <a:rPr lang="zh-CN" altLang="en-US" dirty="0">
                <a:solidFill>
                  <a:srgbClr val="FF0000"/>
                </a:solidFill>
              </a:rPr>
              <a:t>）</a:t>
            </a:r>
          </a:p>
        </p:txBody>
      </p:sp>
    </p:spTree>
    <p:custDataLst>
      <p:tags r:id="rId1"/>
    </p:custDataLst>
    <p:extLst>
      <p:ext uri="{BB962C8B-B14F-4D97-AF65-F5344CB8AC3E}">
        <p14:creationId xmlns:p14="http://schemas.microsoft.com/office/powerpoint/2010/main" val="32410485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703837-B892-C432-E0DE-EDE43AFDD50B}"/>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F04B3F44-D81C-021B-0B56-11CE48E5F8C7}"/>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p>
        </p:txBody>
      </p:sp>
      <p:grpSp>
        <p:nvGrpSpPr>
          <p:cNvPr id="9" name="组合 8">
            <a:extLst>
              <a:ext uri="{FF2B5EF4-FFF2-40B4-BE49-F238E27FC236}">
                <a16:creationId xmlns:a16="http://schemas.microsoft.com/office/drawing/2014/main" id="{89D2ACCB-708B-6011-4FA9-54D146AFC38D}"/>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10C3A3B8-6762-C091-B756-8EB100C19AEE}"/>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2915E7C9-2BD4-326A-CE8D-B2BD7761C809}"/>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34A9006D-2729-A6FB-32F0-256EC0FF11C4}"/>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904936B0-A6FA-6687-00EC-21068EFD5E0F}"/>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E381B4E7-6635-0E30-3663-C3A97FEAAFC9}"/>
              </a:ext>
            </a:extLst>
          </p:cNvPr>
          <p:cNvSpPr txBox="1"/>
          <p:nvPr/>
        </p:nvSpPr>
        <p:spPr>
          <a:xfrm>
            <a:off x="337185" y="636270"/>
            <a:ext cx="8286115" cy="1336391"/>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4)</a:t>
            </a:r>
            <a:r>
              <a:rPr lang="zh-CN" altLang="en-US" sz="1400" dirty="0"/>
              <a:t>在表格区和视图区完成资源</a:t>
            </a:r>
            <a:r>
              <a:rPr lang="en-US" altLang="zh-CN" sz="1400" dirty="0"/>
              <a:t>(</a:t>
            </a:r>
            <a:r>
              <a:rPr lang="zh-CN" altLang="en-US" sz="1400" dirty="0"/>
              <a:t>责任人</a:t>
            </a:r>
            <a:r>
              <a:rPr lang="en-US" altLang="zh-CN" sz="1400" dirty="0"/>
              <a:t>)</a:t>
            </a:r>
            <a:r>
              <a:rPr lang="zh-CN" altLang="en-US" sz="1400" dirty="0"/>
              <a:t>分配。在视图区选择“资源工作表”</a:t>
            </a:r>
            <a:r>
              <a:rPr lang="en-US" altLang="zh-CN" sz="1400" dirty="0"/>
              <a:t>,</a:t>
            </a:r>
            <a:r>
              <a:rPr lang="zh-CN" altLang="en-US" sz="1400" dirty="0"/>
              <a:t>在表格区的“资源名称”列中输入教务管理系统项目所需的人力资源。根据具体需求</a:t>
            </a:r>
            <a:r>
              <a:rPr lang="en-US" altLang="zh-CN" sz="1400" dirty="0"/>
              <a:t>,</a:t>
            </a:r>
            <a:r>
              <a:rPr lang="zh-CN" altLang="en-US" sz="1400" dirty="0"/>
              <a:t>资源名称可以精确到单个人员</a:t>
            </a:r>
            <a:r>
              <a:rPr lang="en-US" altLang="zh-CN" sz="1400" dirty="0"/>
              <a:t>,</a:t>
            </a:r>
            <a:r>
              <a:rPr lang="zh-CN" altLang="en-US" sz="1400" dirty="0"/>
              <a:t>例如“分析人员</a:t>
            </a:r>
            <a:r>
              <a:rPr lang="en-US" altLang="zh-CN" sz="1400" dirty="0"/>
              <a:t>-</a:t>
            </a:r>
            <a:r>
              <a:rPr lang="zh-CN" altLang="en-US" sz="1400" dirty="0"/>
              <a:t>王飞”</a:t>
            </a:r>
            <a:r>
              <a:rPr lang="en-US" altLang="zh-CN" sz="1400" dirty="0"/>
              <a:t>,</a:t>
            </a:r>
            <a:r>
              <a:rPr lang="zh-CN" altLang="en-US" sz="1400" dirty="0"/>
              <a:t>最大单位设置为</a:t>
            </a:r>
            <a:r>
              <a:rPr lang="en-US" altLang="zh-CN" sz="1400" dirty="0"/>
              <a:t>100%;</a:t>
            </a:r>
            <a:r>
              <a:rPr lang="zh-CN" altLang="en-US" sz="1400" dirty="0"/>
              <a:t>也可按角色进行分配</a:t>
            </a:r>
            <a:r>
              <a:rPr lang="en-US" altLang="zh-CN" sz="1400" dirty="0"/>
              <a:t>,</a:t>
            </a:r>
            <a:r>
              <a:rPr lang="zh-CN" altLang="en-US" sz="1400" dirty="0"/>
              <a:t>如“分析人员”</a:t>
            </a:r>
            <a:r>
              <a:rPr lang="en-US" altLang="zh-CN" sz="1400" dirty="0"/>
              <a:t>,</a:t>
            </a:r>
            <a:r>
              <a:rPr lang="zh-CN" altLang="en-US" sz="1400" dirty="0"/>
              <a:t>此时最大单位可以设置为</a:t>
            </a:r>
            <a:r>
              <a:rPr lang="en-US" altLang="zh-CN" sz="1400" dirty="0"/>
              <a:t>300%</a:t>
            </a:r>
            <a:r>
              <a:rPr lang="zh-CN" altLang="en-US" sz="1400" dirty="0"/>
              <a:t>，表示该角色涉及三名分析人员。</a:t>
            </a:r>
            <a:endParaRPr lang="en-US" altLang="zh-CN" sz="1400" dirty="0"/>
          </a:p>
        </p:txBody>
      </p:sp>
      <p:pic>
        <p:nvPicPr>
          <p:cNvPr id="2" name="内容占位符 4">
            <a:extLst>
              <a:ext uri="{FF2B5EF4-FFF2-40B4-BE49-F238E27FC236}">
                <a16:creationId xmlns:a16="http://schemas.microsoft.com/office/drawing/2014/main" id="{FB9C6D2B-B5AC-CA07-2EF7-0A69682BEED2}"/>
              </a:ext>
            </a:extLst>
          </p:cNvPr>
          <p:cNvPicPr>
            <a:picLocks noChangeAspect="1"/>
          </p:cNvPicPr>
          <p:nvPr/>
        </p:nvPicPr>
        <p:blipFill>
          <a:blip r:embed="rId4"/>
          <a:stretch>
            <a:fillRect/>
          </a:stretch>
        </p:blipFill>
        <p:spPr>
          <a:xfrm>
            <a:off x="1024495" y="1972661"/>
            <a:ext cx="7095010" cy="3220095"/>
          </a:xfrm>
          <a:prstGeom prst="rect">
            <a:avLst/>
          </a:prstGeom>
        </p:spPr>
      </p:pic>
    </p:spTree>
    <p:custDataLst>
      <p:tags r:id="rId1"/>
    </p:custDataLst>
    <p:extLst>
      <p:ext uri="{BB962C8B-B14F-4D97-AF65-F5344CB8AC3E}">
        <p14:creationId xmlns:p14="http://schemas.microsoft.com/office/powerpoint/2010/main" val="18401174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3E35B6-0BAE-F07E-D56E-6B120C734A99}"/>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1FF336E2-9C85-FC0F-2EBC-EB291287B966}"/>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p>
        </p:txBody>
      </p:sp>
      <p:grpSp>
        <p:nvGrpSpPr>
          <p:cNvPr id="9" name="组合 8">
            <a:extLst>
              <a:ext uri="{FF2B5EF4-FFF2-40B4-BE49-F238E27FC236}">
                <a16:creationId xmlns:a16="http://schemas.microsoft.com/office/drawing/2014/main" id="{08810F59-B3F1-0130-4D7E-D8FF7092F080}"/>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F0BDC190-3FC1-8357-BB88-DCDF549E6A15}"/>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91AA4878-D799-AFEF-6A0B-F126DC8E8CA6}"/>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6F5437BA-8BCC-16C9-30EC-15ADD687BABC}"/>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2CE0D5B9-D232-1064-DC9E-DC3610EFD89E}"/>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D56121CE-A414-2A6B-8A5A-C62605C568CE}"/>
              </a:ext>
            </a:extLst>
          </p:cNvPr>
          <p:cNvSpPr txBox="1"/>
          <p:nvPr/>
        </p:nvSpPr>
        <p:spPr>
          <a:xfrm>
            <a:off x="337185" y="636270"/>
            <a:ext cx="8286115" cy="1350178"/>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4)</a:t>
            </a:r>
            <a:r>
              <a:rPr lang="zh-CN" altLang="en-US" sz="1400" dirty="0"/>
              <a:t>在表格区和视图区完成资源</a:t>
            </a:r>
            <a:r>
              <a:rPr lang="en-US" altLang="zh-CN" sz="1400" dirty="0"/>
              <a:t>(</a:t>
            </a:r>
            <a:r>
              <a:rPr lang="zh-CN" altLang="en-US" sz="1400" dirty="0"/>
              <a:t>责任人</a:t>
            </a:r>
            <a:r>
              <a:rPr lang="en-US" altLang="zh-CN" sz="1400" dirty="0"/>
              <a:t>)</a:t>
            </a:r>
            <a:r>
              <a:rPr lang="zh-CN" altLang="en-US" sz="1400" dirty="0"/>
              <a:t>分配。在甘特图中</a:t>
            </a:r>
            <a:r>
              <a:rPr lang="en-US" altLang="zh-CN" sz="1400" dirty="0"/>
              <a:t>,</a:t>
            </a:r>
            <a:r>
              <a:rPr lang="zh-CN" altLang="en-US" sz="1400" dirty="0"/>
              <a:t>可以将设定好的人力资源</a:t>
            </a:r>
            <a:r>
              <a:rPr lang="en-US" altLang="zh-CN" sz="1400" dirty="0"/>
              <a:t>(</a:t>
            </a:r>
            <a:r>
              <a:rPr lang="zh-CN" altLang="en-US" sz="1400" dirty="0"/>
              <a:t>责任人</a:t>
            </a:r>
            <a:r>
              <a:rPr lang="en-US" altLang="zh-CN" sz="1400" dirty="0"/>
              <a:t>)</a:t>
            </a:r>
            <a:r>
              <a:rPr lang="zh-CN" altLang="en-US" sz="1400" dirty="0"/>
              <a:t>分配到各个工作包</a:t>
            </a:r>
            <a:r>
              <a:rPr lang="en-US" altLang="zh-CN" sz="1400" dirty="0"/>
              <a:t>(</a:t>
            </a:r>
            <a:r>
              <a:rPr lang="zh-CN" altLang="en-US" sz="1400" dirty="0"/>
              <a:t>任务</a:t>
            </a:r>
            <a:r>
              <a:rPr lang="en-US" altLang="zh-CN" sz="1400" dirty="0"/>
              <a:t>)</a:t>
            </a:r>
            <a:r>
              <a:rPr lang="zh-CN" altLang="en-US" sz="1400" dirty="0"/>
              <a:t>。一种方法是在每个最底层任务对应的“资源名称”列中筛选并选择责任人。另一种方法是在“资源”栏下</a:t>
            </a:r>
            <a:r>
              <a:rPr lang="en-US" altLang="zh-CN" sz="1400" dirty="0"/>
              <a:t>,</a:t>
            </a:r>
            <a:r>
              <a:rPr lang="zh-CN" altLang="en-US" sz="1400" dirty="0"/>
              <a:t>选择对应任务并单击“分配资源”按钮</a:t>
            </a:r>
            <a:r>
              <a:rPr lang="en-US" altLang="zh-CN" sz="1400" dirty="0"/>
              <a:t>,</a:t>
            </a:r>
            <a:r>
              <a:rPr lang="zh-CN" altLang="en-US" sz="1400" dirty="0"/>
              <a:t>随后在弹出的对话框中选择责任人并单击“分配”按钮完成责任分配。</a:t>
            </a:r>
            <a:endParaRPr lang="en-US" altLang="zh-CN" sz="1400" dirty="0"/>
          </a:p>
        </p:txBody>
      </p:sp>
      <p:pic>
        <p:nvPicPr>
          <p:cNvPr id="3" name="图片 2">
            <a:extLst>
              <a:ext uri="{FF2B5EF4-FFF2-40B4-BE49-F238E27FC236}">
                <a16:creationId xmlns:a16="http://schemas.microsoft.com/office/drawing/2014/main" id="{9E38EE8B-DF8B-3C31-B459-5C4C2CF41E64}"/>
              </a:ext>
            </a:extLst>
          </p:cNvPr>
          <p:cNvPicPr>
            <a:picLocks noChangeAspect="1"/>
          </p:cNvPicPr>
          <p:nvPr/>
        </p:nvPicPr>
        <p:blipFill>
          <a:blip r:embed="rId4"/>
          <a:srcRect l="-1" r="37804" b="19419"/>
          <a:stretch>
            <a:fillRect/>
          </a:stretch>
        </p:blipFill>
        <p:spPr>
          <a:xfrm>
            <a:off x="738187" y="1912620"/>
            <a:ext cx="2737655" cy="3230880"/>
          </a:xfrm>
          <a:prstGeom prst="rect">
            <a:avLst/>
          </a:prstGeom>
        </p:spPr>
      </p:pic>
      <p:sp>
        <p:nvSpPr>
          <p:cNvPr id="5" name="箭头: 右 4">
            <a:extLst>
              <a:ext uri="{FF2B5EF4-FFF2-40B4-BE49-F238E27FC236}">
                <a16:creationId xmlns:a16="http://schemas.microsoft.com/office/drawing/2014/main" id="{ACE4EC07-C460-3074-2487-8D3C28C3013D}"/>
              </a:ext>
            </a:extLst>
          </p:cNvPr>
          <p:cNvSpPr/>
          <p:nvPr/>
        </p:nvSpPr>
        <p:spPr>
          <a:xfrm rot="5400000">
            <a:off x="2651760" y="2814320"/>
            <a:ext cx="137160" cy="2286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B658939F-4A85-2EAE-E6EF-FD412D0149F6}"/>
              </a:ext>
            </a:extLst>
          </p:cNvPr>
          <p:cNvSpPr/>
          <p:nvPr/>
        </p:nvSpPr>
        <p:spPr>
          <a:xfrm>
            <a:off x="2377968" y="3076037"/>
            <a:ext cx="913344" cy="135017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753A7A57-6E40-6102-4A01-1E2496C9E7A4}"/>
              </a:ext>
            </a:extLst>
          </p:cNvPr>
          <p:cNvPicPr>
            <a:picLocks noChangeAspect="1"/>
          </p:cNvPicPr>
          <p:nvPr/>
        </p:nvPicPr>
        <p:blipFill>
          <a:blip r:embed="rId5"/>
          <a:stretch>
            <a:fillRect/>
          </a:stretch>
        </p:blipFill>
        <p:spPr>
          <a:xfrm>
            <a:off x="3933367" y="2008673"/>
            <a:ext cx="4179393" cy="3095044"/>
          </a:xfrm>
          <a:prstGeom prst="rect">
            <a:avLst/>
          </a:prstGeom>
        </p:spPr>
      </p:pic>
      <p:sp>
        <p:nvSpPr>
          <p:cNvPr id="11" name="矩形 10">
            <a:extLst>
              <a:ext uri="{FF2B5EF4-FFF2-40B4-BE49-F238E27FC236}">
                <a16:creationId xmlns:a16="http://schemas.microsoft.com/office/drawing/2014/main" id="{30BAAAB6-92B4-EBC6-06CB-F0BA698AE338}"/>
              </a:ext>
            </a:extLst>
          </p:cNvPr>
          <p:cNvSpPr/>
          <p:nvPr/>
        </p:nvSpPr>
        <p:spPr>
          <a:xfrm>
            <a:off x="5592898" y="2761077"/>
            <a:ext cx="2519861" cy="23426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397CA46F-86F3-5BDA-7C8B-72647C5EC2C4}"/>
              </a:ext>
            </a:extLst>
          </p:cNvPr>
          <p:cNvSpPr/>
          <p:nvPr/>
        </p:nvSpPr>
        <p:spPr>
          <a:xfrm>
            <a:off x="4261939" y="2083575"/>
            <a:ext cx="310062" cy="48817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右 12">
            <a:extLst>
              <a:ext uri="{FF2B5EF4-FFF2-40B4-BE49-F238E27FC236}">
                <a16:creationId xmlns:a16="http://schemas.microsoft.com/office/drawing/2014/main" id="{5DFEC7DE-AB0C-AC2E-C915-2FD34CF40D1D}"/>
              </a:ext>
            </a:extLst>
          </p:cNvPr>
          <p:cNvSpPr/>
          <p:nvPr/>
        </p:nvSpPr>
        <p:spPr>
          <a:xfrm>
            <a:off x="5366676" y="3751126"/>
            <a:ext cx="137160" cy="22860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0DEF6A86-BDBC-4CB8-F2AA-AFD1D1B659E4}"/>
              </a:ext>
            </a:extLst>
          </p:cNvPr>
          <p:cNvSpPr txBox="1"/>
          <p:nvPr/>
        </p:nvSpPr>
        <p:spPr>
          <a:xfrm>
            <a:off x="2956095" y="4866501"/>
            <a:ext cx="1615905" cy="276999"/>
          </a:xfrm>
          <a:prstGeom prst="rect">
            <a:avLst/>
          </a:prstGeom>
          <a:noFill/>
        </p:spPr>
        <p:txBody>
          <a:bodyPr wrap="square">
            <a:spAutoFit/>
          </a:bodyPr>
          <a:lstStyle/>
          <a:p>
            <a:r>
              <a:rPr lang="zh-CN" altLang="en-US" sz="1200" b="1" dirty="0">
                <a:solidFill>
                  <a:srgbClr val="FF0000"/>
                </a:solidFill>
              </a:rPr>
              <a:t>方法</a:t>
            </a:r>
            <a:r>
              <a:rPr lang="en-US" altLang="zh-CN" sz="1200" b="1" dirty="0">
                <a:solidFill>
                  <a:srgbClr val="FF0000"/>
                </a:solidFill>
              </a:rPr>
              <a:t>1</a:t>
            </a:r>
            <a:endParaRPr lang="zh-CN" altLang="en-US" b="1" dirty="0">
              <a:solidFill>
                <a:srgbClr val="FF0000"/>
              </a:solidFill>
            </a:endParaRPr>
          </a:p>
        </p:txBody>
      </p:sp>
      <p:sp>
        <p:nvSpPr>
          <p:cNvPr id="15" name="文本框 14">
            <a:extLst>
              <a:ext uri="{FF2B5EF4-FFF2-40B4-BE49-F238E27FC236}">
                <a16:creationId xmlns:a16="http://schemas.microsoft.com/office/drawing/2014/main" id="{8088FBBA-92DC-27F9-5F58-2551F1A4070C}"/>
              </a:ext>
            </a:extLst>
          </p:cNvPr>
          <p:cNvSpPr txBox="1"/>
          <p:nvPr/>
        </p:nvSpPr>
        <p:spPr>
          <a:xfrm>
            <a:off x="7536350" y="4826718"/>
            <a:ext cx="1615905" cy="276999"/>
          </a:xfrm>
          <a:prstGeom prst="rect">
            <a:avLst/>
          </a:prstGeom>
          <a:noFill/>
        </p:spPr>
        <p:txBody>
          <a:bodyPr wrap="square">
            <a:spAutoFit/>
          </a:bodyPr>
          <a:lstStyle/>
          <a:p>
            <a:r>
              <a:rPr lang="zh-CN" altLang="en-US" sz="1200" b="1" dirty="0">
                <a:solidFill>
                  <a:srgbClr val="FF0000"/>
                </a:solidFill>
              </a:rPr>
              <a:t>方法</a:t>
            </a:r>
            <a:r>
              <a:rPr lang="en-US" altLang="zh-CN" sz="1200" b="1" dirty="0">
                <a:solidFill>
                  <a:srgbClr val="FF0000"/>
                </a:solidFill>
              </a:rPr>
              <a:t>2</a:t>
            </a:r>
            <a:endParaRPr lang="zh-CN" altLang="en-US" b="1" dirty="0">
              <a:solidFill>
                <a:srgbClr val="FF0000"/>
              </a:solidFill>
            </a:endParaRPr>
          </a:p>
        </p:txBody>
      </p:sp>
    </p:spTree>
    <p:custDataLst>
      <p:tags r:id="rId1"/>
    </p:custDataLst>
    <p:extLst>
      <p:ext uri="{BB962C8B-B14F-4D97-AF65-F5344CB8AC3E}">
        <p14:creationId xmlns:p14="http://schemas.microsoft.com/office/powerpoint/2010/main" val="64142439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E89158A-97E9-FC34-E267-E301F20EAD6D}"/>
            </a:ext>
          </a:extLst>
        </p:cNvPr>
        <p:cNvGrpSpPr/>
        <p:nvPr/>
      </p:nvGrpSpPr>
      <p:grpSpPr>
        <a:xfrm>
          <a:off x="0" y="0"/>
          <a:ext cx="0" cy="0"/>
          <a:chOff x="0" y="0"/>
          <a:chExt cx="0" cy="0"/>
        </a:xfrm>
      </p:grpSpPr>
      <p:sp>
        <p:nvSpPr>
          <p:cNvPr id="4" name="图形">
            <a:extLst>
              <a:ext uri="{FF2B5EF4-FFF2-40B4-BE49-F238E27FC236}">
                <a16:creationId xmlns:a16="http://schemas.microsoft.com/office/drawing/2014/main" id="{69681DCD-BDE7-32E2-9DE3-016C0B8E4B4C}"/>
              </a:ext>
            </a:extLst>
          </p:cNvPr>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p>
        </p:txBody>
      </p:sp>
      <p:grpSp>
        <p:nvGrpSpPr>
          <p:cNvPr id="9" name="组合 8">
            <a:extLst>
              <a:ext uri="{FF2B5EF4-FFF2-40B4-BE49-F238E27FC236}">
                <a16:creationId xmlns:a16="http://schemas.microsoft.com/office/drawing/2014/main" id="{47156EB9-0A5F-F258-1FE4-E3A5892F6542}"/>
              </a:ext>
            </a:extLst>
          </p:cNvPr>
          <p:cNvGrpSpPr/>
          <p:nvPr/>
        </p:nvGrpSpPr>
        <p:grpSpPr>
          <a:xfrm>
            <a:off x="3810" y="165735"/>
            <a:ext cx="9147810" cy="429260"/>
            <a:chOff x="6" y="261"/>
            <a:chExt cx="14406" cy="676"/>
          </a:xfrm>
        </p:grpSpPr>
        <p:sp>
          <p:nvSpPr>
            <p:cNvPr id="38" name="平行四边形 37">
              <a:extLst>
                <a:ext uri="{FF2B5EF4-FFF2-40B4-BE49-F238E27FC236}">
                  <a16:creationId xmlns:a16="http://schemas.microsoft.com/office/drawing/2014/main" id="{BB87496D-D087-EB4A-E74A-67F784BBB47A}"/>
                </a:ext>
              </a:extLst>
            </p:cNvPr>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a:extLst>
                <a:ext uri="{FF2B5EF4-FFF2-40B4-BE49-F238E27FC236}">
                  <a16:creationId xmlns:a16="http://schemas.microsoft.com/office/drawing/2014/main" id="{054FAEA0-0BBA-1E18-8205-653A7BB651CD}"/>
                </a:ext>
              </a:extLst>
            </p:cNvPr>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a:extLst>
                <a:ext uri="{FF2B5EF4-FFF2-40B4-BE49-F238E27FC236}">
                  <a16:creationId xmlns:a16="http://schemas.microsoft.com/office/drawing/2014/main" id="{996CA61B-2A57-AA36-C28A-091E522D6E66}"/>
                </a:ext>
              </a:extLst>
            </p:cNvPr>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a:extLst>
                <a:ext uri="{FF2B5EF4-FFF2-40B4-BE49-F238E27FC236}">
                  <a16:creationId xmlns:a16="http://schemas.microsoft.com/office/drawing/2014/main" id="{A7331497-126A-2539-7C6D-62D60827E795}"/>
                </a:ext>
              </a:extLst>
            </p:cNvPr>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a:extLst>
              <a:ext uri="{FF2B5EF4-FFF2-40B4-BE49-F238E27FC236}">
                <a16:creationId xmlns:a16="http://schemas.microsoft.com/office/drawing/2014/main" id="{B33313FC-08F5-803F-0430-1D10E354268F}"/>
              </a:ext>
            </a:extLst>
          </p:cNvPr>
          <p:cNvSpPr txBox="1"/>
          <p:nvPr/>
        </p:nvSpPr>
        <p:spPr>
          <a:xfrm>
            <a:off x="337186" y="607060"/>
            <a:ext cx="4138562" cy="700192"/>
          </a:xfrm>
          <a:prstGeom prst="rect">
            <a:avLst/>
          </a:prstGeom>
        </p:spPr>
        <p:txBody>
          <a:bodyPr wrap="square">
            <a:spAutoFit/>
          </a:bodyPr>
          <a:lstStyle/>
          <a:p>
            <a:pPr indent="457200" algn="just" defTabSz="266700">
              <a:lnSpc>
                <a:spcPct val="150000"/>
              </a:lnSpc>
              <a:spcBef>
                <a:spcPct val="0"/>
              </a:spcBef>
              <a:spcAft>
                <a:spcPct val="0"/>
              </a:spcAft>
            </a:pPr>
            <a:r>
              <a:rPr lang="en-US" altLang="zh-CN" sz="1400" dirty="0"/>
              <a:t>5)</a:t>
            </a:r>
            <a:r>
              <a:rPr lang="zh-CN" altLang="en-US" sz="1400" dirty="0"/>
              <a:t>教务管理系统创建</a:t>
            </a:r>
            <a:r>
              <a:rPr lang="en-US" altLang="zh-CN" sz="1400" dirty="0"/>
              <a:t>WBS</a:t>
            </a:r>
            <a:r>
              <a:rPr lang="zh-CN" altLang="en-US" sz="1400" dirty="0"/>
              <a:t>预计效果图。通过任务分解和责任分配</a:t>
            </a:r>
            <a:r>
              <a:rPr lang="en-US" altLang="zh-CN" sz="1400" dirty="0"/>
              <a:t>,</a:t>
            </a:r>
            <a:r>
              <a:rPr lang="zh-CN" altLang="en-US" sz="1400" dirty="0"/>
              <a:t>完成</a:t>
            </a:r>
            <a:r>
              <a:rPr lang="en-US" altLang="zh-CN" sz="1400" dirty="0"/>
              <a:t>WBS</a:t>
            </a:r>
            <a:r>
              <a:rPr lang="zh-CN" altLang="en-US" sz="1400" dirty="0"/>
              <a:t>创建。</a:t>
            </a:r>
            <a:endParaRPr lang="en-US" altLang="zh-CN" sz="1400" dirty="0"/>
          </a:p>
        </p:txBody>
      </p:sp>
      <p:pic>
        <p:nvPicPr>
          <p:cNvPr id="16" name="图片 15">
            <a:extLst>
              <a:ext uri="{FF2B5EF4-FFF2-40B4-BE49-F238E27FC236}">
                <a16:creationId xmlns:a16="http://schemas.microsoft.com/office/drawing/2014/main" id="{A64DC0AD-1D17-8534-5F08-354BF0CE71EE}"/>
              </a:ext>
            </a:extLst>
          </p:cNvPr>
          <p:cNvPicPr>
            <a:picLocks noChangeAspect="1"/>
          </p:cNvPicPr>
          <p:nvPr/>
        </p:nvPicPr>
        <p:blipFill>
          <a:blip r:embed="rId4"/>
          <a:stretch>
            <a:fillRect/>
          </a:stretch>
        </p:blipFill>
        <p:spPr>
          <a:xfrm>
            <a:off x="4845925" y="320809"/>
            <a:ext cx="3276663" cy="4719955"/>
          </a:xfrm>
          <a:prstGeom prst="rect">
            <a:avLst/>
          </a:prstGeom>
        </p:spPr>
      </p:pic>
    </p:spTree>
    <p:custDataLst>
      <p:tags r:id="rId1"/>
    </p:custDataLst>
    <p:extLst>
      <p:ext uri="{BB962C8B-B14F-4D97-AF65-F5344CB8AC3E}">
        <p14:creationId xmlns:p14="http://schemas.microsoft.com/office/powerpoint/2010/main" val="283370917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44" name="文本框 43"/>
          <p:cNvSpPr txBox="1"/>
          <p:nvPr/>
        </p:nvSpPr>
        <p:spPr>
          <a:xfrm>
            <a:off x="4017095" y="1144351"/>
            <a:ext cx="4374931" cy="1322070"/>
          </a:xfrm>
          <a:prstGeom prst="rect">
            <a:avLst/>
          </a:prstGeom>
          <a:noFill/>
        </p:spPr>
        <p:txBody>
          <a:bodyPr wrap="square" rtlCol="0">
            <a:spAutoFit/>
          </a:bodyPr>
          <a:lstStyle/>
          <a:p>
            <a:r>
              <a:rPr kumimoji="1" lang="zh-CN" altLang="en-US" sz="800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rPr>
              <a:t>谢谢！</a:t>
            </a:r>
            <a:endParaRPr kumimoji="1" lang="zh-CN" altLang="en-US" sz="8800" dirty="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5" name="文本框 54"/>
          <p:cNvSpPr txBox="1"/>
          <p:nvPr/>
        </p:nvSpPr>
        <p:spPr>
          <a:xfrm>
            <a:off x="4455487" y="2517214"/>
            <a:ext cx="3498149" cy="415498"/>
          </a:xfrm>
          <a:prstGeom prst="rect">
            <a:avLst/>
          </a:prstGeom>
          <a:noFill/>
        </p:spPr>
        <p:txBody>
          <a:bodyPr wrap="square" rtlCol="0">
            <a:spAutoFit/>
          </a:bodyPr>
          <a:lstStyle/>
          <a:p>
            <a:pPr algn="dist"/>
            <a:r>
              <a:rPr kumimoji="1" lang="en-US" altLang="zh-CN"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XX</a:t>
            </a:r>
            <a:r>
              <a:rPr kumimoji="1" lang="zh-CN" altLang="en-US"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部门工作总结与计划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dissolv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d791524b-d365-4baa-9ab0-f8f1b2dfe90f&quot;,&quot;Name&quot;:null,&quot;Kind&quot;:&quot;Custom&quot;,&quot;OldGuidesSetting&quot;:{&quot;HeaderHeight&quot;:0.0,&quot;FooterHeight&quot;:0.0,&quot;SideMargin&quot;:0.0,&quot;TopMargin&quot;:0.0,&quot;BottomMargin&quot;:0.0,&quot;IntervalMargin&quot;:0.0}}"/>
  <p:tag name="RESOURCE_RECORD_KEY" val="{&quot;70&quot;:[3312563,3322233]}"/>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9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4.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0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2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6FBDE4"/>
      </a:accent1>
      <a:accent2>
        <a:srgbClr val="FFA7F5"/>
      </a:accent2>
      <a:accent3>
        <a:srgbClr val="A5A5A5"/>
      </a:accent3>
      <a:accent4>
        <a:srgbClr val="FFC000"/>
      </a:accent4>
      <a:accent5>
        <a:srgbClr val="4472C4"/>
      </a:accent5>
      <a:accent6>
        <a:srgbClr val="70AD47"/>
      </a:accent6>
      <a:hlink>
        <a:srgbClr val="0563C1"/>
      </a:hlink>
      <a:folHlink>
        <a:srgbClr val="954F72"/>
      </a:folHlink>
    </a:clrScheme>
    <a:fontScheme name="思源黑体 CN Normal">
      <a:majorFont>
        <a:latin typeface="思源黑体 CN Normal"/>
        <a:ea typeface="思源黑体 CN Normal"/>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anchor="ctr">
        <a:spAutoFit/>
        <a:scene3d>
          <a:camera prst="orthographicFront"/>
          <a:lightRig rig="threePt" dir="t"/>
        </a:scene3d>
        <a:sp3d contourW="12700"/>
      </a:bodyPr>
      <a:lstStyle>
        <a:defPPr marL="0" marR="0" indent="0" algn="l" defTabSz="914400" rtl="0" eaLnBrk="1" fontAlgn="auto" latinLnBrk="0" hangingPunct="1">
          <a:lnSpc>
            <a:spcPct val="130000"/>
          </a:lnSpc>
          <a:spcBef>
            <a:spcPts val="0"/>
          </a:spcBef>
          <a:spcAft>
            <a:spcPts val="0"/>
          </a:spcAft>
          <a:buClrTx/>
          <a:buSzTx/>
          <a:buFontTx/>
          <a:buNone/>
          <a:defRPr kumimoji="0"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775</TotalTime>
  <Words>16067</Words>
  <Application>Microsoft Office PowerPoint</Application>
  <PresentationFormat>全屏显示(16:9)</PresentationFormat>
  <Paragraphs>479</Paragraphs>
  <Slides>59</Slides>
  <Notes>10</Notes>
  <HiddenSlides>59</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59</vt:i4>
      </vt:variant>
    </vt:vector>
  </HeadingPairs>
  <TitlesOfParts>
    <vt:vector size="66" baseType="lpstr">
      <vt:lpstr>等线</vt:lpstr>
      <vt:lpstr>方正大黑简体</vt:lpstr>
      <vt:lpstr>思源宋体 CN</vt:lpstr>
      <vt:lpstr>微软雅黑</vt:lpstr>
      <vt:lpstr>字魂59号-创粗黑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c:creator>
  <cp:lastModifiedBy>QI PAN</cp:lastModifiedBy>
  <cp:revision>506</cp:revision>
  <dcterms:created xsi:type="dcterms:W3CDTF">2022-11-09T15:34:00Z</dcterms:created>
  <dcterms:modified xsi:type="dcterms:W3CDTF">2026-08-27T12:26:56Z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78840A3DC587482FB601A291CBC9D0F0_13</vt:lpwstr>
  </property>
  <property fmtid="{D5CDD505-2E9C-101B-9397-08002B2CF9AE}" pid="3" name="KSOProductBuildVer">
    <vt:lpwstr>2052-12.1.0.23125</vt:lpwstr>
  </property>
</Properties>
</file>